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7" r:id="rId2"/>
    <p:sldId id="258" r:id="rId3"/>
    <p:sldId id="272" r:id="rId4"/>
    <p:sldId id="259" r:id="rId5"/>
    <p:sldId id="288" r:id="rId6"/>
    <p:sldId id="289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301" r:id="rId15"/>
    <p:sldId id="273" r:id="rId16"/>
    <p:sldId id="286" r:id="rId17"/>
    <p:sldId id="282" r:id="rId18"/>
    <p:sldId id="283" r:id="rId19"/>
    <p:sldId id="284" r:id="rId20"/>
    <p:sldId id="285" r:id="rId21"/>
    <p:sldId id="287" r:id="rId22"/>
    <p:sldId id="260" r:id="rId23"/>
    <p:sldId id="261" r:id="rId24"/>
    <p:sldId id="291" r:id="rId25"/>
    <p:sldId id="292" r:id="rId26"/>
    <p:sldId id="303" r:id="rId27"/>
    <p:sldId id="304" r:id="rId28"/>
    <p:sldId id="305" r:id="rId29"/>
    <p:sldId id="306" r:id="rId30"/>
    <p:sldId id="307" r:id="rId31"/>
    <p:sldId id="310" r:id="rId32"/>
    <p:sldId id="302" r:id="rId33"/>
    <p:sldId id="263" r:id="rId34"/>
    <p:sldId id="271" r:id="rId35"/>
    <p:sldId id="270" r:id="rId36"/>
    <p:sldId id="264" r:id="rId37"/>
    <p:sldId id="265" r:id="rId38"/>
    <p:sldId id="266" r:id="rId39"/>
    <p:sldId id="267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268" r:id="rId49"/>
    <p:sldId id="269" r:id="rId50"/>
    <p:sldId id="290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4" autoAdjust="0"/>
  </p:normalViewPr>
  <p:slideViewPr>
    <p:cSldViewPr>
      <p:cViewPr varScale="1">
        <p:scale>
          <a:sx n="75" d="100"/>
          <a:sy n="75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0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CE5BF0-5948-4D43-B21D-D6045280BAA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1B48BEED-B54D-422C-BDC8-D3F352CB63CE}">
      <dgm:prSet phldrT="[Text]" custT="1"/>
      <dgm:spPr/>
      <dgm:t>
        <a:bodyPr/>
        <a:lstStyle/>
        <a:p>
          <a:r>
            <a:rPr lang="en-US" sz="1600" b="1" dirty="0" smtClean="0"/>
            <a:t>Process Study and Documentation</a:t>
          </a:r>
          <a:endParaRPr lang="en-US" sz="1600" b="1" dirty="0"/>
        </a:p>
      </dgm:t>
    </dgm:pt>
    <dgm:pt modelId="{C23AD7AD-BF1E-46E0-80A2-4C72B69E6A94}" type="parTrans" cxnId="{B3FD4FF3-69F9-479D-908F-4741A2661E1B}">
      <dgm:prSet/>
      <dgm:spPr/>
      <dgm:t>
        <a:bodyPr/>
        <a:lstStyle/>
        <a:p>
          <a:endParaRPr lang="en-US"/>
        </a:p>
      </dgm:t>
    </dgm:pt>
    <dgm:pt modelId="{E7A0C849-F34B-45C1-B8FC-DBA10402BE05}" type="sibTrans" cxnId="{B3FD4FF3-69F9-479D-908F-4741A2661E1B}">
      <dgm:prSet/>
      <dgm:spPr/>
      <dgm:t>
        <a:bodyPr/>
        <a:lstStyle/>
        <a:p>
          <a:endParaRPr lang="en-US"/>
        </a:p>
      </dgm:t>
    </dgm:pt>
    <dgm:pt modelId="{7203D333-F47D-4423-9C1A-C0DABA43755F}">
      <dgm:prSet phldrT="[Text]" custT="1"/>
      <dgm:spPr/>
      <dgm:t>
        <a:bodyPr/>
        <a:lstStyle/>
        <a:p>
          <a:r>
            <a:rPr lang="en-US" sz="1600" b="1" dirty="0" smtClean="0"/>
            <a:t>Process Analysis</a:t>
          </a:r>
          <a:endParaRPr lang="en-US" sz="1600" b="1" dirty="0"/>
        </a:p>
      </dgm:t>
    </dgm:pt>
    <dgm:pt modelId="{A52B8411-7499-4950-8E24-D80E35ED093C}" type="parTrans" cxnId="{8D2B73A2-CB2E-4E0F-B0E6-CB862F677CAE}">
      <dgm:prSet/>
      <dgm:spPr/>
      <dgm:t>
        <a:bodyPr/>
        <a:lstStyle/>
        <a:p>
          <a:endParaRPr lang="en-US"/>
        </a:p>
      </dgm:t>
    </dgm:pt>
    <dgm:pt modelId="{E55E5103-811D-4B95-A548-8F6C018B77F7}" type="sibTrans" cxnId="{8D2B73A2-CB2E-4E0F-B0E6-CB862F677CAE}">
      <dgm:prSet/>
      <dgm:spPr/>
      <dgm:t>
        <a:bodyPr/>
        <a:lstStyle/>
        <a:p>
          <a:endParaRPr lang="en-US"/>
        </a:p>
      </dgm:t>
    </dgm:pt>
    <dgm:pt modelId="{180C483C-B9FA-4F1A-9626-02529D7851F0}">
      <dgm:prSet phldrT="[Text]" custT="1"/>
      <dgm:spPr/>
      <dgm:t>
        <a:bodyPr/>
        <a:lstStyle/>
        <a:p>
          <a:r>
            <a:rPr lang="en-US" sz="1600" b="1" dirty="0" smtClean="0"/>
            <a:t>Process Re-engineering &amp; Defining To-be processes</a:t>
          </a:r>
          <a:endParaRPr lang="en-US" sz="1600" b="1" dirty="0"/>
        </a:p>
      </dgm:t>
    </dgm:pt>
    <dgm:pt modelId="{85E56DA0-73CC-44F9-8AE2-AA1DB8BFA4CF}" type="parTrans" cxnId="{B668EB66-68C1-4E2E-B1D7-FAADE2A320F0}">
      <dgm:prSet/>
      <dgm:spPr/>
      <dgm:t>
        <a:bodyPr/>
        <a:lstStyle/>
        <a:p>
          <a:endParaRPr lang="en-US"/>
        </a:p>
      </dgm:t>
    </dgm:pt>
    <dgm:pt modelId="{5264582D-B6C7-4C93-B6BC-2343A8F23005}" type="sibTrans" cxnId="{B668EB66-68C1-4E2E-B1D7-FAADE2A320F0}">
      <dgm:prSet/>
      <dgm:spPr/>
      <dgm:t>
        <a:bodyPr/>
        <a:lstStyle/>
        <a:p>
          <a:endParaRPr lang="en-US"/>
        </a:p>
      </dgm:t>
    </dgm:pt>
    <dgm:pt modelId="{B3B62AB7-D0EE-4A45-984C-DB38E9034C2F}">
      <dgm:prSet phldrT="[Text]" custT="1"/>
      <dgm:spPr/>
      <dgm:t>
        <a:bodyPr/>
        <a:lstStyle/>
        <a:p>
          <a:r>
            <a:rPr lang="en-US" sz="1600" b="1" dirty="0" smtClean="0"/>
            <a:t>Process implementation  / IT=enablement and validation</a:t>
          </a:r>
          <a:endParaRPr lang="en-US" sz="1600" b="1" dirty="0"/>
        </a:p>
      </dgm:t>
    </dgm:pt>
    <dgm:pt modelId="{E0EA01B9-A7A1-4ABB-B995-FB204F718310}" type="parTrans" cxnId="{B58A954C-E736-4AFF-94A4-557E8AC8E949}">
      <dgm:prSet/>
      <dgm:spPr/>
      <dgm:t>
        <a:bodyPr/>
        <a:lstStyle/>
        <a:p>
          <a:endParaRPr lang="en-US"/>
        </a:p>
      </dgm:t>
    </dgm:pt>
    <dgm:pt modelId="{333CD1DE-F0BD-47D1-B14E-81084DC307CC}" type="sibTrans" cxnId="{B58A954C-E736-4AFF-94A4-557E8AC8E949}">
      <dgm:prSet/>
      <dgm:spPr/>
      <dgm:t>
        <a:bodyPr/>
        <a:lstStyle/>
        <a:p>
          <a:endParaRPr lang="en-US"/>
        </a:p>
      </dgm:t>
    </dgm:pt>
    <dgm:pt modelId="{BEC41326-06AD-4007-A768-32EB78B96D4B}">
      <dgm:prSet phldrT="[Text]" custT="1"/>
      <dgm:spPr/>
      <dgm:t>
        <a:bodyPr/>
        <a:lstStyle/>
        <a:p>
          <a:r>
            <a:rPr lang="en-US" sz="1600" b="1" dirty="0" smtClean="0"/>
            <a:t>Problem Identification and Definition</a:t>
          </a:r>
          <a:endParaRPr lang="en-US" sz="1600" b="1" dirty="0"/>
        </a:p>
      </dgm:t>
    </dgm:pt>
    <dgm:pt modelId="{149CC467-69FE-41E4-A54C-1C2B30A2A96F}" type="parTrans" cxnId="{4C78528F-2C29-4925-AABB-09F8BE8D93E9}">
      <dgm:prSet/>
      <dgm:spPr/>
      <dgm:t>
        <a:bodyPr/>
        <a:lstStyle/>
        <a:p>
          <a:endParaRPr lang="en-US"/>
        </a:p>
      </dgm:t>
    </dgm:pt>
    <dgm:pt modelId="{8F4F6B09-9C11-4688-BB28-70892C3CC0C0}" type="sibTrans" cxnId="{4C78528F-2C29-4925-AABB-09F8BE8D93E9}">
      <dgm:prSet/>
      <dgm:spPr/>
      <dgm:t>
        <a:bodyPr/>
        <a:lstStyle/>
        <a:p>
          <a:endParaRPr lang="en-US"/>
        </a:p>
      </dgm:t>
    </dgm:pt>
    <dgm:pt modelId="{756C87B1-6403-4A79-832E-A18CA3C40939}">
      <dgm:prSet phldrT="[Text]" custT="1"/>
      <dgm:spPr/>
      <dgm:t>
        <a:bodyPr/>
        <a:lstStyle/>
        <a:p>
          <a:r>
            <a:rPr lang="en-US" sz="1600" b="1" dirty="0" smtClean="0"/>
            <a:t>Define vision and objectives for GPR</a:t>
          </a:r>
          <a:endParaRPr lang="en-US" sz="1600" b="1" dirty="0"/>
        </a:p>
      </dgm:t>
    </dgm:pt>
    <dgm:pt modelId="{15B1BF6C-4D02-41A8-B244-0439A468E662}" type="parTrans" cxnId="{C898D50C-245A-4AE3-90E9-63DEF05151E6}">
      <dgm:prSet/>
      <dgm:spPr/>
      <dgm:t>
        <a:bodyPr/>
        <a:lstStyle/>
        <a:p>
          <a:endParaRPr lang="en-US"/>
        </a:p>
      </dgm:t>
    </dgm:pt>
    <dgm:pt modelId="{2C3FF973-2EDF-4605-9A99-7EE958A4D3CB}" type="sibTrans" cxnId="{C898D50C-245A-4AE3-90E9-63DEF05151E6}">
      <dgm:prSet/>
      <dgm:spPr/>
      <dgm:t>
        <a:bodyPr/>
        <a:lstStyle/>
        <a:p>
          <a:endParaRPr lang="en-US"/>
        </a:p>
      </dgm:t>
    </dgm:pt>
    <dgm:pt modelId="{BFCC2AAB-BAD2-43A4-B6FC-22756B1588F4}" type="pres">
      <dgm:prSet presAssocID="{68CE5BF0-5948-4D43-B21D-D6045280BAA2}" presName="CompostProcess" presStyleCnt="0">
        <dgm:presLayoutVars>
          <dgm:dir/>
          <dgm:resizeHandles val="exact"/>
        </dgm:presLayoutVars>
      </dgm:prSet>
      <dgm:spPr/>
    </dgm:pt>
    <dgm:pt modelId="{53EFB1D1-8ADF-4EB7-9C48-AB47B97925F7}" type="pres">
      <dgm:prSet presAssocID="{68CE5BF0-5948-4D43-B21D-D6045280BAA2}" presName="arrow" presStyleLbl="bgShp" presStyleIdx="0" presStyleCnt="1" custScaleX="117647"/>
      <dgm:spPr/>
    </dgm:pt>
    <dgm:pt modelId="{F06B7007-9579-4FED-BEDA-E835CAF4B6E3}" type="pres">
      <dgm:prSet presAssocID="{68CE5BF0-5948-4D43-B21D-D6045280BAA2}" presName="linearProcess" presStyleCnt="0"/>
      <dgm:spPr/>
    </dgm:pt>
    <dgm:pt modelId="{F36D76AA-7ABA-4B51-A0BC-0654BFA44B26}" type="pres">
      <dgm:prSet presAssocID="{BEC41326-06AD-4007-A768-32EB78B96D4B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A6021E-907F-4816-84D6-4EECB88218DB}" type="pres">
      <dgm:prSet presAssocID="{8F4F6B09-9C11-4688-BB28-70892C3CC0C0}" presName="sibTrans" presStyleCnt="0"/>
      <dgm:spPr/>
    </dgm:pt>
    <dgm:pt modelId="{AAB7F9CF-83DE-4E6A-8554-907C85F96C48}" type="pres">
      <dgm:prSet presAssocID="{756C87B1-6403-4A79-832E-A18CA3C40939}" presName="textNode" presStyleLbl="node1" presStyleIdx="1" presStyleCnt="6" custLinFactNeighborX="20177" custLinFactNeighborY="21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B7461C-3BCC-4362-91E1-DC45A2B93346}" type="pres">
      <dgm:prSet presAssocID="{2C3FF973-2EDF-4605-9A99-7EE958A4D3CB}" presName="sibTrans" presStyleCnt="0"/>
      <dgm:spPr/>
    </dgm:pt>
    <dgm:pt modelId="{32EA2B08-E5B8-4CE5-8838-D20FE49232C7}" type="pres">
      <dgm:prSet presAssocID="{1B48BEED-B54D-422C-BDC8-D3F352CB63CE}" presName="textNode" presStyleLbl="node1" presStyleIdx="2" presStyleCnt="6" custLinFactNeighborX="128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E67499-0ABA-4F1E-BE89-BB3A706912CF}" type="pres">
      <dgm:prSet presAssocID="{E7A0C849-F34B-45C1-B8FC-DBA10402BE05}" presName="sibTrans" presStyleCnt="0"/>
      <dgm:spPr/>
    </dgm:pt>
    <dgm:pt modelId="{27199129-94F2-4895-9BE4-DB092708CCF6}" type="pres">
      <dgm:prSet presAssocID="{7203D333-F47D-4423-9C1A-C0DABA43755F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2E18E8-035C-4B11-8E34-959EDB704222}" type="pres">
      <dgm:prSet presAssocID="{E55E5103-811D-4B95-A548-8F6C018B77F7}" presName="sibTrans" presStyleCnt="0"/>
      <dgm:spPr/>
    </dgm:pt>
    <dgm:pt modelId="{D63DB03A-E832-410C-99A5-38316149A942}" type="pres">
      <dgm:prSet presAssocID="{180C483C-B9FA-4F1A-9626-02529D7851F0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43528A-C6D7-41EF-A1DE-62A17FA1A4D1}" type="pres">
      <dgm:prSet presAssocID="{5264582D-B6C7-4C93-B6BC-2343A8F23005}" presName="sibTrans" presStyleCnt="0"/>
      <dgm:spPr/>
    </dgm:pt>
    <dgm:pt modelId="{E74CCD70-881C-4CEC-86BB-9FA10DE3F7CE}" type="pres">
      <dgm:prSet presAssocID="{B3B62AB7-D0EE-4A45-984C-DB38E9034C2F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CDD4BD-C3C7-4822-9FF4-B42F8440B0F1}" type="presOf" srcId="{68CE5BF0-5948-4D43-B21D-D6045280BAA2}" destId="{BFCC2AAB-BAD2-43A4-B6FC-22756B1588F4}" srcOrd="0" destOrd="0" presId="urn:microsoft.com/office/officeart/2005/8/layout/hProcess9"/>
    <dgm:cxn modelId="{B3FD4FF3-69F9-479D-908F-4741A2661E1B}" srcId="{68CE5BF0-5948-4D43-B21D-D6045280BAA2}" destId="{1B48BEED-B54D-422C-BDC8-D3F352CB63CE}" srcOrd="2" destOrd="0" parTransId="{C23AD7AD-BF1E-46E0-80A2-4C72B69E6A94}" sibTransId="{E7A0C849-F34B-45C1-B8FC-DBA10402BE05}"/>
    <dgm:cxn modelId="{4C78528F-2C29-4925-AABB-09F8BE8D93E9}" srcId="{68CE5BF0-5948-4D43-B21D-D6045280BAA2}" destId="{BEC41326-06AD-4007-A768-32EB78B96D4B}" srcOrd="0" destOrd="0" parTransId="{149CC467-69FE-41E4-A54C-1C2B30A2A96F}" sibTransId="{8F4F6B09-9C11-4688-BB28-70892C3CC0C0}"/>
    <dgm:cxn modelId="{B58A954C-E736-4AFF-94A4-557E8AC8E949}" srcId="{68CE5BF0-5948-4D43-B21D-D6045280BAA2}" destId="{B3B62AB7-D0EE-4A45-984C-DB38E9034C2F}" srcOrd="5" destOrd="0" parTransId="{E0EA01B9-A7A1-4ABB-B995-FB204F718310}" sibTransId="{333CD1DE-F0BD-47D1-B14E-81084DC307CC}"/>
    <dgm:cxn modelId="{8D2B73A2-CB2E-4E0F-B0E6-CB862F677CAE}" srcId="{68CE5BF0-5948-4D43-B21D-D6045280BAA2}" destId="{7203D333-F47D-4423-9C1A-C0DABA43755F}" srcOrd="3" destOrd="0" parTransId="{A52B8411-7499-4950-8E24-D80E35ED093C}" sibTransId="{E55E5103-811D-4B95-A548-8F6C018B77F7}"/>
    <dgm:cxn modelId="{C3B8630E-F8ED-4E45-B926-95A0AAB1C1C9}" type="presOf" srcId="{7203D333-F47D-4423-9C1A-C0DABA43755F}" destId="{27199129-94F2-4895-9BE4-DB092708CCF6}" srcOrd="0" destOrd="0" presId="urn:microsoft.com/office/officeart/2005/8/layout/hProcess9"/>
    <dgm:cxn modelId="{B668EB66-68C1-4E2E-B1D7-FAADE2A320F0}" srcId="{68CE5BF0-5948-4D43-B21D-D6045280BAA2}" destId="{180C483C-B9FA-4F1A-9626-02529D7851F0}" srcOrd="4" destOrd="0" parTransId="{85E56DA0-73CC-44F9-8AE2-AA1DB8BFA4CF}" sibTransId="{5264582D-B6C7-4C93-B6BC-2343A8F23005}"/>
    <dgm:cxn modelId="{354C39D0-58A1-4EB6-AB57-9A10595AD080}" type="presOf" srcId="{756C87B1-6403-4A79-832E-A18CA3C40939}" destId="{AAB7F9CF-83DE-4E6A-8554-907C85F96C48}" srcOrd="0" destOrd="0" presId="urn:microsoft.com/office/officeart/2005/8/layout/hProcess9"/>
    <dgm:cxn modelId="{0984B2FE-5938-45B8-B796-0F86577E1288}" type="presOf" srcId="{BEC41326-06AD-4007-A768-32EB78B96D4B}" destId="{F36D76AA-7ABA-4B51-A0BC-0654BFA44B26}" srcOrd="0" destOrd="0" presId="urn:microsoft.com/office/officeart/2005/8/layout/hProcess9"/>
    <dgm:cxn modelId="{C898D50C-245A-4AE3-90E9-63DEF05151E6}" srcId="{68CE5BF0-5948-4D43-B21D-D6045280BAA2}" destId="{756C87B1-6403-4A79-832E-A18CA3C40939}" srcOrd="1" destOrd="0" parTransId="{15B1BF6C-4D02-41A8-B244-0439A468E662}" sibTransId="{2C3FF973-2EDF-4605-9A99-7EE958A4D3CB}"/>
    <dgm:cxn modelId="{10DFB743-6528-41F4-B6CA-38F401E49D4A}" type="presOf" srcId="{1B48BEED-B54D-422C-BDC8-D3F352CB63CE}" destId="{32EA2B08-E5B8-4CE5-8838-D20FE49232C7}" srcOrd="0" destOrd="0" presId="urn:microsoft.com/office/officeart/2005/8/layout/hProcess9"/>
    <dgm:cxn modelId="{73385964-EC55-418F-A89B-2762F6820618}" type="presOf" srcId="{180C483C-B9FA-4F1A-9626-02529D7851F0}" destId="{D63DB03A-E832-410C-99A5-38316149A942}" srcOrd="0" destOrd="0" presId="urn:microsoft.com/office/officeart/2005/8/layout/hProcess9"/>
    <dgm:cxn modelId="{435F45A4-8F5F-41E6-8B62-93CB59050815}" type="presOf" srcId="{B3B62AB7-D0EE-4A45-984C-DB38E9034C2F}" destId="{E74CCD70-881C-4CEC-86BB-9FA10DE3F7CE}" srcOrd="0" destOrd="0" presId="urn:microsoft.com/office/officeart/2005/8/layout/hProcess9"/>
    <dgm:cxn modelId="{33A7C53B-3D28-44F1-8674-6D72B02B8565}" type="presParOf" srcId="{BFCC2AAB-BAD2-43A4-B6FC-22756B1588F4}" destId="{53EFB1D1-8ADF-4EB7-9C48-AB47B97925F7}" srcOrd="0" destOrd="0" presId="urn:microsoft.com/office/officeart/2005/8/layout/hProcess9"/>
    <dgm:cxn modelId="{7AFB0596-ED88-478F-AEB8-B98E8C86878E}" type="presParOf" srcId="{BFCC2AAB-BAD2-43A4-B6FC-22756B1588F4}" destId="{F06B7007-9579-4FED-BEDA-E835CAF4B6E3}" srcOrd="1" destOrd="0" presId="urn:microsoft.com/office/officeart/2005/8/layout/hProcess9"/>
    <dgm:cxn modelId="{F4F9E818-C760-47A4-B5C8-B66012A34329}" type="presParOf" srcId="{F06B7007-9579-4FED-BEDA-E835CAF4B6E3}" destId="{F36D76AA-7ABA-4B51-A0BC-0654BFA44B26}" srcOrd="0" destOrd="0" presId="urn:microsoft.com/office/officeart/2005/8/layout/hProcess9"/>
    <dgm:cxn modelId="{78051305-6508-4F92-A772-F908A2A5EB39}" type="presParOf" srcId="{F06B7007-9579-4FED-BEDA-E835CAF4B6E3}" destId="{66A6021E-907F-4816-84D6-4EECB88218DB}" srcOrd="1" destOrd="0" presId="urn:microsoft.com/office/officeart/2005/8/layout/hProcess9"/>
    <dgm:cxn modelId="{1CE1D455-6059-41F7-AC86-3A71040CC090}" type="presParOf" srcId="{F06B7007-9579-4FED-BEDA-E835CAF4B6E3}" destId="{AAB7F9CF-83DE-4E6A-8554-907C85F96C48}" srcOrd="2" destOrd="0" presId="urn:microsoft.com/office/officeart/2005/8/layout/hProcess9"/>
    <dgm:cxn modelId="{C4C56313-BA90-473C-8DF2-F9E4FBAB0315}" type="presParOf" srcId="{F06B7007-9579-4FED-BEDA-E835CAF4B6E3}" destId="{57B7461C-3BCC-4362-91E1-DC45A2B93346}" srcOrd="3" destOrd="0" presId="urn:microsoft.com/office/officeart/2005/8/layout/hProcess9"/>
    <dgm:cxn modelId="{9627A626-F71E-4A98-8BCB-1B70F471A6DF}" type="presParOf" srcId="{F06B7007-9579-4FED-BEDA-E835CAF4B6E3}" destId="{32EA2B08-E5B8-4CE5-8838-D20FE49232C7}" srcOrd="4" destOrd="0" presId="urn:microsoft.com/office/officeart/2005/8/layout/hProcess9"/>
    <dgm:cxn modelId="{E917AB57-B0DF-4B3E-965F-4EAC29FD8658}" type="presParOf" srcId="{F06B7007-9579-4FED-BEDA-E835CAF4B6E3}" destId="{10E67499-0ABA-4F1E-BE89-BB3A706912CF}" srcOrd="5" destOrd="0" presId="urn:microsoft.com/office/officeart/2005/8/layout/hProcess9"/>
    <dgm:cxn modelId="{2D5BECBE-8DD5-4F54-B4CA-13E5240D1619}" type="presParOf" srcId="{F06B7007-9579-4FED-BEDA-E835CAF4B6E3}" destId="{27199129-94F2-4895-9BE4-DB092708CCF6}" srcOrd="6" destOrd="0" presId="urn:microsoft.com/office/officeart/2005/8/layout/hProcess9"/>
    <dgm:cxn modelId="{77EE1E02-3F94-4355-B4E6-5049AA838AA5}" type="presParOf" srcId="{F06B7007-9579-4FED-BEDA-E835CAF4B6E3}" destId="{AA2E18E8-035C-4B11-8E34-959EDB704222}" srcOrd="7" destOrd="0" presId="urn:microsoft.com/office/officeart/2005/8/layout/hProcess9"/>
    <dgm:cxn modelId="{3DF3CEF5-0CF6-4370-A179-9B056A511938}" type="presParOf" srcId="{F06B7007-9579-4FED-BEDA-E835CAF4B6E3}" destId="{D63DB03A-E832-410C-99A5-38316149A942}" srcOrd="8" destOrd="0" presId="urn:microsoft.com/office/officeart/2005/8/layout/hProcess9"/>
    <dgm:cxn modelId="{A476482A-FC48-4385-BD37-6C684C2D5312}" type="presParOf" srcId="{F06B7007-9579-4FED-BEDA-E835CAF4B6E3}" destId="{9043528A-C6D7-41EF-A1DE-62A17FA1A4D1}" srcOrd="9" destOrd="0" presId="urn:microsoft.com/office/officeart/2005/8/layout/hProcess9"/>
    <dgm:cxn modelId="{68D402C7-22C4-429C-929F-062EE0CB18AF}" type="presParOf" srcId="{F06B7007-9579-4FED-BEDA-E835CAF4B6E3}" destId="{E74CCD70-881C-4CEC-86BB-9FA10DE3F7CE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EFB1D1-8ADF-4EB7-9C48-AB47B97925F7}">
      <dsp:nvSpPr>
        <dsp:cNvPr id="0" name=""/>
        <dsp:cNvSpPr/>
      </dsp:nvSpPr>
      <dsp:spPr>
        <a:xfrm>
          <a:off x="2" y="0"/>
          <a:ext cx="8229595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6D76AA-7ABA-4B51-A0BC-0654BFA44B26}">
      <dsp:nvSpPr>
        <dsp:cNvPr id="0" name=""/>
        <dsp:cNvSpPr/>
      </dsp:nvSpPr>
      <dsp:spPr>
        <a:xfrm>
          <a:off x="100" y="1357788"/>
          <a:ext cx="12043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Problem Identification and Definition</a:t>
          </a:r>
          <a:endParaRPr lang="en-US" sz="1600" b="1" kern="1200" dirty="0"/>
        </a:p>
      </dsp:txBody>
      <dsp:txXfrm>
        <a:off x="100" y="1357788"/>
        <a:ext cx="1204302" cy="1810385"/>
      </dsp:txXfrm>
    </dsp:sp>
    <dsp:sp modelId="{AAB7F9CF-83DE-4E6A-8554-907C85F96C48}">
      <dsp:nvSpPr>
        <dsp:cNvPr id="0" name=""/>
        <dsp:cNvSpPr/>
      </dsp:nvSpPr>
      <dsp:spPr>
        <a:xfrm>
          <a:off x="1445618" y="1397454"/>
          <a:ext cx="12043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Define vision and objectives for GPR</a:t>
          </a:r>
          <a:endParaRPr lang="en-US" sz="1600" b="1" kern="1200" dirty="0"/>
        </a:p>
      </dsp:txBody>
      <dsp:txXfrm>
        <a:off x="1445618" y="1397454"/>
        <a:ext cx="1204302" cy="1810385"/>
      </dsp:txXfrm>
    </dsp:sp>
    <dsp:sp modelId="{32EA2B08-E5B8-4CE5-8838-D20FE49232C7}">
      <dsp:nvSpPr>
        <dsp:cNvPr id="0" name=""/>
        <dsp:cNvSpPr/>
      </dsp:nvSpPr>
      <dsp:spPr>
        <a:xfrm>
          <a:off x="2835883" y="1357788"/>
          <a:ext cx="12043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Process Study and Documentation</a:t>
          </a:r>
          <a:endParaRPr lang="en-US" sz="1600" b="1" kern="1200" dirty="0"/>
        </a:p>
      </dsp:txBody>
      <dsp:txXfrm>
        <a:off x="2835883" y="1357788"/>
        <a:ext cx="1204302" cy="1810385"/>
      </dsp:txXfrm>
    </dsp:sp>
    <dsp:sp modelId="{27199129-94F2-4895-9BE4-DB092708CCF6}">
      <dsp:nvSpPr>
        <dsp:cNvPr id="0" name=""/>
        <dsp:cNvSpPr/>
      </dsp:nvSpPr>
      <dsp:spPr>
        <a:xfrm>
          <a:off x="4215158" y="1357788"/>
          <a:ext cx="12043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Process Analysis</a:t>
          </a:r>
          <a:endParaRPr lang="en-US" sz="1600" b="1" kern="1200" dirty="0"/>
        </a:p>
      </dsp:txBody>
      <dsp:txXfrm>
        <a:off x="4215158" y="1357788"/>
        <a:ext cx="1204302" cy="1810385"/>
      </dsp:txXfrm>
    </dsp:sp>
    <dsp:sp modelId="{D63DB03A-E832-410C-99A5-38316149A942}">
      <dsp:nvSpPr>
        <dsp:cNvPr id="0" name=""/>
        <dsp:cNvSpPr/>
      </dsp:nvSpPr>
      <dsp:spPr>
        <a:xfrm>
          <a:off x="5620177" y="1357788"/>
          <a:ext cx="12043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Process Re-engineering &amp; Defining To-be processes</a:t>
          </a:r>
          <a:endParaRPr lang="en-US" sz="1600" b="1" kern="1200" dirty="0"/>
        </a:p>
      </dsp:txBody>
      <dsp:txXfrm>
        <a:off x="5620177" y="1357788"/>
        <a:ext cx="1204302" cy="1810385"/>
      </dsp:txXfrm>
    </dsp:sp>
    <dsp:sp modelId="{E74CCD70-881C-4CEC-86BB-9FA10DE3F7CE}">
      <dsp:nvSpPr>
        <dsp:cNvPr id="0" name=""/>
        <dsp:cNvSpPr/>
      </dsp:nvSpPr>
      <dsp:spPr>
        <a:xfrm>
          <a:off x="7025197" y="1357788"/>
          <a:ext cx="12043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Process implementation  / IT=enablement and validation</a:t>
          </a:r>
          <a:endParaRPr lang="en-US" sz="1600" b="1" kern="1200" dirty="0"/>
        </a:p>
      </dsp:txBody>
      <dsp:txXfrm>
        <a:off x="7025197" y="1357788"/>
        <a:ext cx="1204302" cy="18103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394A80-EBCB-4116-9E68-BFBCE7B041B7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20E2C8-FDA7-4E33-BD4C-CB60783719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E2C8-FDA7-4E33-BD4C-CB60783719B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0E2C8-FDA7-4E33-BD4C-CB60783719B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0BF83-331E-4209-A7CA-A57A1D2847D5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5F35-74E3-4284-9529-592BD8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0BF83-331E-4209-A7CA-A57A1D2847D5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5F35-74E3-4284-9529-592BD8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0BF83-331E-4209-A7CA-A57A1D2847D5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5F35-74E3-4284-9529-592BD8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0BF83-331E-4209-A7CA-A57A1D2847D5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5F35-74E3-4284-9529-592BD8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0BF83-331E-4209-A7CA-A57A1D2847D5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5F35-74E3-4284-9529-592BD8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0BF83-331E-4209-A7CA-A57A1D2847D5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5F35-74E3-4284-9529-592BD8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0BF83-331E-4209-A7CA-A57A1D2847D5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5F35-74E3-4284-9529-592BD8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0BF83-331E-4209-A7CA-A57A1D2847D5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5F35-74E3-4284-9529-592BD8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0BF83-331E-4209-A7CA-A57A1D2847D5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5F35-74E3-4284-9529-592BD8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0BF83-331E-4209-A7CA-A57A1D2847D5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5F35-74E3-4284-9529-592BD8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0BF83-331E-4209-A7CA-A57A1D2847D5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5F35-74E3-4284-9529-592BD8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0BF83-331E-4209-A7CA-A57A1D2847D5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95F35-74E3-4284-9529-592BD8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 smtClean="0">
                <a:solidFill>
                  <a:srgbClr val="C00000"/>
                </a:solidFill>
              </a:rPr>
              <a:t>Government Process Re-engineering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Bef>
                <a:spcPts val="857"/>
              </a:spcBef>
              <a:buNone/>
            </a:pPr>
            <a:r>
              <a:rPr lang="en-US" dirty="0" smtClean="0">
                <a:solidFill>
                  <a:srgbClr val="1C1C1C"/>
                </a:solidFill>
              </a:rPr>
              <a:t>     </a:t>
            </a:r>
          </a:p>
          <a:p>
            <a:pPr algn="ctr">
              <a:spcBef>
                <a:spcPts val="857"/>
              </a:spcBef>
              <a:buNone/>
            </a:pPr>
            <a:endParaRPr lang="en-US" dirty="0" smtClean="0">
              <a:solidFill>
                <a:srgbClr val="1C1C1C"/>
              </a:solidFill>
            </a:endParaRPr>
          </a:p>
          <a:p>
            <a:pPr algn="ctr">
              <a:spcBef>
                <a:spcPts val="857"/>
              </a:spcBef>
              <a:buNone/>
            </a:pPr>
            <a:r>
              <a:rPr lang="en-US" b="1" dirty="0" smtClean="0">
                <a:solidFill>
                  <a:srgbClr val="1C1C1C"/>
                </a:solidFill>
              </a:rPr>
              <a:t>Overview of Process Re-engineering &amp; Defining the Problem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n/>
                <a:solidFill>
                  <a:schemeClr val="tx2"/>
                </a:solidFill>
                <a:latin typeface="Arial"/>
              </a:rPr>
              <a:t/>
            </a:r>
            <a:br>
              <a:rPr lang="en-US" b="1" dirty="0" smtClean="0">
                <a:ln/>
                <a:solidFill>
                  <a:schemeClr val="tx2"/>
                </a:solidFill>
                <a:latin typeface="Arial"/>
              </a:rPr>
            </a:br>
            <a:r>
              <a:rPr lang="en-US" sz="4000" b="1" dirty="0" smtClean="0">
                <a:ln/>
                <a:solidFill>
                  <a:srgbClr val="C00000"/>
                </a:solidFill>
                <a:latin typeface="Arial"/>
              </a:rPr>
              <a:t>Future State Definition</a:t>
            </a:r>
            <a:br>
              <a:rPr lang="en-US" sz="4000" b="1" dirty="0" smtClean="0">
                <a:ln/>
                <a:solidFill>
                  <a:srgbClr val="C00000"/>
                </a:solidFill>
                <a:latin typeface="Arial"/>
              </a:rPr>
            </a:b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rgbClr val="00B050"/>
                </a:solidFill>
              </a:rPr>
              <a:t>Process reengineering &amp; to –be process definition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rgbClr val="00B050"/>
                </a:solidFill>
              </a:rPr>
              <a:t>Identity IT enablement opportunities &amp; requirements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rgbClr val="00B050"/>
                </a:solidFill>
              </a:rPr>
              <a:t>Define changes to legal &amp; regulatory environment</a:t>
            </a:r>
          </a:p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Develop People change and capacity building plan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Develop project awareness and communication requirements…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n/>
                <a:solidFill>
                  <a:schemeClr val="tx2"/>
                </a:solidFill>
                <a:latin typeface="Arial"/>
              </a:rPr>
              <a:t/>
            </a:r>
            <a:br>
              <a:rPr lang="en-US" sz="3200" b="1" dirty="0" smtClean="0">
                <a:ln/>
                <a:solidFill>
                  <a:schemeClr val="tx2"/>
                </a:solidFill>
                <a:latin typeface="Arial"/>
              </a:rPr>
            </a:br>
            <a:r>
              <a:rPr lang="en-US" sz="3600" b="1" dirty="0" smtClean="0">
                <a:ln/>
                <a:solidFill>
                  <a:srgbClr val="C00000"/>
                </a:solidFill>
                <a:latin typeface="Arial"/>
              </a:rPr>
              <a:t>Implementation approach and sourcing</a:t>
            </a:r>
            <a:br>
              <a:rPr lang="en-US" sz="3600" b="1" dirty="0" smtClean="0">
                <a:ln/>
                <a:solidFill>
                  <a:srgbClr val="C00000"/>
                </a:solidFill>
                <a:latin typeface="Arial"/>
              </a:rPr>
            </a:b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Autofit/>
          </a:bodyPr>
          <a:lstStyle/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Define implementation approach and phasing plan (functional and geographic)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Assess detailed funding requirements and business model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Develop vendor evaluation and selection criteria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Develop KPIs and performance levels for services and systems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Develop RFP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Bid evaluation and vendor selection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defTabSz="761962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3600" b="1" dirty="0" smtClean="0">
                <a:ln/>
                <a:solidFill>
                  <a:srgbClr val="C00000"/>
                </a:solidFill>
                <a:latin typeface="Arial"/>
              </a:rPr>
              <a:t>Develop and Implement IT system</a:t>
            </a:r>
            <a:endParaRPr lang="en-US" sz="3600" b="1" dirty="0">
              <a:ln/>
              <a:solidFill>
                <a:srgbClr val="C00000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Autofit/>
          </a:bodyPr>
          <a:lstStyle/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Definition of detailed functional and technical requirements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System design and development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Software quality assurance, acceptance testing and auditing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Training and capacity building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Change management and project communications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Project documentation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sz="2800" b="1" dirty="0" smtClean="0">
                <a:solidFill>
                  <a:schemeClr val="accent1"/>
                </a:solidFill>
              </a:rPr>
              <a:t>Project go-live</a:t>
            </a:r>
          </a:p>
          <a:p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/>
                <a:latin typeface="Arial"/>
              </a:rPr>
              <a:t/>
            </a:r>
            <a:br>
              <a:rPr lang="en-US" b="1" dirty="0" smtClean="0">
                <a:ln/>
                <a:latin typeface="Arial"/>
              </a:rPr>
            </a:br>
            <a:r>
              <a:rPr lang="en-US" sz="4000" b="1" dirty="0" smtClean="0">
                <a:ln/>
                <a:solidFill>
                  <a:srgbClr val="C00000"/>
                </a:solidFill>
                <a:latin typeface="Arial"/>
              </a:rPr>
              <a:t>Operate and sustain</a:t>
            </a:r>
            <a:br>
              <a:rPr lang="en-US" sz="4000" b="1" dirty="0" smtClean="0">
                <a:ln/>
                <a:solidFill>
                  <a:srgbClr val="C00000"/>
                </a:solidFill>
                <a:latin typeface="Arial"/>
              </a:rPr>
            </a:b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Autofit/>
          </a:bodyPr>
          <a:lstStyle/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System operations and maintenance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Software change management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Rollout services and systems (functionality and geography)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Objectives and benefits evaluation and reinforcement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Sustained change, capacity building and communications..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Framework for GPR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Approach to GPR</a:t>
            </a:r>
            <a:endParaRPr lang="en-US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096010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en-US" sz="2200" kern="0" dirty="0" smtClean="0"/>
              <a:t/>
            </a:r>
            <a:br>
              <a:rPr lang="en-US" sz="2200" kern="0" dirty="0" smtClean="0"/>
            </a:br>
            <a:r>
              <a:rPr lang="en-US" sz="2200" kern="0" dirty="0" smtClean="0"/>
              <a:t/>
            </a:r>
            <a:br>
              <a:rPr lang="en-US" sz="2200" kern="0" dirty="0" smtClean="0"/>
            </a:br>
            <a:r>
              <a:rPr lang="en-US" sz="2200" kern="0" dirty="0" smtClean="0"/>
              <a:t/>
            </a:r>
            <a:br>
              <a:rPr lang="en-US" sz="2200" kern="0" dirty="0" smtClean="0"/>
            </a:br>
            <a:r>
              <a:rPr lang="en-US" sz="4000" b="1" kern="0" dirty="0" smtClean="0">
                <a:solidFill>
                  <a:srgbClr val="C00000"/>
                </a:solidFill>
              </a:rPr>
              <a:t>Problem Identification and  Definition</a:t>
            </a:r>
            <a:r>
              <a:rPr lang="en-US" sz="6700" b="1" kern="0" dirty="0" smtClean="0">
                <a:solidFill>
                  <a:srgbClr val="C00000"/>
                </a:solidFill>
              </a:rPr>
              <a:t/>
            </a:r>
            <a:br>
              <a:rPr lang="en-US" sz="6700" b="1" kern="0" dirty="0" smtClean="0">
                <a:solidFill>
                  <a:srgbClr val="C00000"/>
                </a:solidFill>
              </a:rPr>
            </a:b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Analysis of citizen grievances &amp; complaints and pro-active Voice of citizen surveys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Analysis of issues raised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Identification of problem and defining unambiguous problem statements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3600" b="1" dirty="0" smtClean="0">
                <a:solidFill>
                  <a:srgbClr val="C00000"/>
                </a:solidFill>
              </a:rPr>
              <a:t>Define vision and objectives for GPR</a:t>
            </a:r>
            <a:br>
              <a:rPr lang="en-US" sz="3600" b="1" dirty="0" smtClean="0">
                <a:solidFill>
                  <a:srgbClr val="C00000"/>
                </a:solidFill>
              </a:rPr>
            </a:b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sz="3600" b="1" dirty="0" smtClean="0"/>
              <a:t>Define vision for GPR, from problems identified, service priority 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sz="3600" b="1" dirty="0" err="1" smtClean="0"/>
              <a:t>Analyse</a:t>
            </a:r>
            <a:r>
              <a:rPr lang="en-US" sz="3600" b="1" dirty="0" smtClean="0"/>
              <a:t> services portfolio and undertake service </a:t>
            </a:r>
            <a:r>
              <a:rPr lang="en-US" sz="3600" b="1" dirty="0" err="1" smtClean="0"/>
              <a:t>prioritisation</a:t>
            </a:r>
            <a:r>
              <a:rPr lang="en-US" sz="3600" b="1" dirty="0" smtClean="0"/>
              <a:t> exercise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sz="3600" b="1" dirty="0" smtClean="0"/>
              <a:t>Define measurable objectives for the GPR exercise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b="1" dirty="0" smtClean="0">
                <a:solidFill>
                  <a:srgbClr val="C00000"/>
                </a:solidFill>
              </a:rPr>
              <a:t>Process Study and Documentation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Study process flow, actors, policies, process stages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Documenting as-is processes and creating Process Maps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Recording time and other data elements for each process step 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Validation of process documentation from dept.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Identify and classify PIEs for the processes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3600" b="1" dirty="0" smtClean="0">
                <a:solidFill>
                  <a:srgbClr val="C00000"/>
                </a:solidFill>
              </a:rPr>
              <a:t>Process Analysis</a:t>
            </a:r>
            <a:br>
              <a:rPr lang="en-US" sz="3600" b="1" dirty="0" smtClean="0">
                <a:solidFill>
                  <a:srgbClr val="C00000"/>
                </a:solidFill>
              </a:rPr>
            </a:b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Root cause analysis of process issues and identification of root causes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Analyzing process efficiency - Value Adding and Non Value Adding steps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Analyzing process complexity – Data entry points, Hands off points etc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Definition of key metrics and arriving at baseline indicators (TAT, error rate etc)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b="1" dirty="0" smtClean="0">
              <a:solidFill>
                <a:srgbClr val="1C1C1C"/>
              </a:solidFill>
            </a:endParaRPr>
          </a:p>
          <a:p>
            <a:pPr algn="ctr"/>
            <a:endParaRPr lang="en-US" b="1" dirty="0" smtClean="0">
              <a:solidFill>
                <a:srgbClr val="1C1C1C"/>
              </a:solidFill>
            </a:endParaRPr>
          </a:p>
          <a:p>
            <a:pPr algn="ctr"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Definition of Business Process Re-engineering (BPR) gets us in to Government Process re-engineering</a:t>
            </a:r>
            <a:endParaRPr lang="en-US" i="1" u="sng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b="1" dirty="0" smtClean="0">
                <a:solidFill>
                  <a:srgbClr val="C00000"/>
                </a:solidFill>
              </a:rPr>
              <a:t>Process Reengineering &amp; Defining To-be processes</a:t>
            </a:r>
            <a:r>
              <a:rPr lang="en-US" sz="4900" b="1" dirty="0" smtClean="0">
                <a:solidFill>
                  <a:srgbClr val="C00000"/>
                </a:solidFill>
              </a:rPr>
              <a:t/>
            </a:r>
            <a:br>
              <a:rPr lang="en-US" sz="4900" b="1" dirty="0" smtClean="0">
                <a:solidFill>
                  <a:srgbClr val="C00000"/>
                </a:solidFill>
              </a:rPr>
            </a:b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Elimination or automation of Non Value Adding / redundant activities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Identification of solutions (re-engineered process)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Evaluation and selection of best solution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Definition of To-be processes based on the evaluation 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Finalization of To-be processes with department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Setting of target KPIs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3600" b="1" dirty="0" smtClean="0">
                <a:solidFill>
                  <a:srgbClr val="C00000"/>
                </a:solidFill>
              </a:rPr>
              <a:t>Process Implementation  / IT enablement &amp; Validation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Implementation of re-engineered processes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Implementation of IT system to handle re-engineered process flow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Putting in place mechanisms to monitor KPIs and continuous improvement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/>
              <a:t>Change Management, Legal Framework changes etc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 smtClean="0">
                <a:solidFill>
                  <a:srgbClr val="C00000"/>
                </a:solidFill>
              </a:rPr>
              <a:t>BPR/GPR Success Stories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Indian Railways : </a:t>
            </a:r>
            <a:r>
              <a:rPr lang="en-US" sz="3000" b="1" dirty="0" smtClean="0">
                <a:solidFill>
                  <a:srgbClr val="0070C0"/>
                </a:solidFill>
              </a:rPr>
              <a:t>Issuance of Passenger Ticket</a:t>
            </a:r>
          </a:p>
          <a:p>
            <a:pPr marL="1820570" lvl="2" indent="-514350">
              <a:buFont typeface="+mj-lt"/>
              <a:buAutoNum type="arabicPeriod"/>
            </a:pPr>
            <a:r>
              <a:rPr lang="en-US" sz="3000" b="1" dirty="0" smtClean="0">
                <a:solidFill>
                  <a:srgbClr val="000000"/>
                </a:solidFill>
              </a:rPr>
              <a:t>Physically going to the counter</a:t>
            </a:r>
          </a:p>
          <a:p>
            <a:pPr marL="1820570" lvl="2" indent="-514350">
              <a:buFont typeface="+mj-lt"/>
              <a:buAutoNum type="arabicPeriod"/>
            </a:pPr>
            <a:r>
              <a:rPr lang="en-US" sz="3000" b="1" dirty="0" smtClean="0">
                <a:solidFill>
                  <a:srgbClr val="000000"/>
                </a:solidFill>
              </a:rPr>
              <a:t>Filling up application form</a:t>
            </a:r>
          </a:p>
          <a:p>
            <a:pPr marL="1820570" lvl="2" indent="-514350">
              <a:buFont typeface="+mj-lt"/>
              <a:buAutoNum type="arabicPeriod"/>
            </a:pPr>
            <a:r>
              <a:rPr lang="en-US" sz="3000" b="1" dirty="0" smtClean="0">
                <a:solidFill>
                  <a:srgbClr val="000000"/>
                </a:solidFill>
              </a:rPr>
              <a:t>Submission at the counter</a:t>
            </a:r>
          </a:p>
          <a:p>
            <a:pPr marL="1820570" lvl="2" indent="-514350">
              <a:buFont typeface="+mj-lt"/>
              <a:buAutoNum type="arabicPeriod"/>
            </a:pPr>
            <a:r>
              <a:rPr lang="en-US" sz="3000" b="1" dirty="0" smtClean="0">
                <a:solidFill>
                  <a:srgbClr val="000000"/>
                </a:solidFill>
              </a:rPr>
              <a:t>Confirmation of the ticket </a:t>
            </a:r>
          </a:p>
          <a:p>
            <a:pPr marL="1820570" lvl="2" indent="-514350">
              <a:buFont typeface="+mj-lt"/>
              <a:buAutoNum type="arabicPeriod"/>
            </a:pPr>
            <a:r>
              <a:rPr lang="en-US" sz="3000" b="1" dirty="0" smtClean="0">
                <a:solidFill>
                  <a:srgbClr val="000000"/>
                </a:solidFill>
              </a:rPr>
              <a:t>Payment</a:t>
            </a:r>
          </a:p>
          <a:p>
            <a:pPr marL="1820570" lvl="2" indent="-514350">
              <a:buFont typeface="+mj-lt"/>
              <a:buAutoNum type="arabicPeriod"/>
            </a:pPr>
            <a:r>
              <a:rPr lang="en-US" sz="3000" b="1" dirty="0" smtClean="0">
                <a:solidFill>
                  <a:srgbClr val="000000"/>
                </a:solidFill>
              </a:rPr>
              <a:t>Printing of the ticket on pre-printed government stationary</a:t>
            </a:r>
          </a:p>
          <a:p>
            <a:pPr marL="1820570" lvl="2" indent="-514350">
              <a:buFont typeface="+mj-lt"/>
              <a:buAutoNum type="arabicPeriod"/>
            </a:pPr>
            <a:r>
              <a:rPr lang="en-US" sz="3000" b="1" dirty="0" smtClean="0">
                <a:solidFill>
                  <a:srgbClr val="000000"/>
                </a:solidFill>
              </a:rPr>
              <a:t>Delivery of ticket</a:t>
            </a:r>
          </a:p>
          <a:p>
            <a:pPr marL="971550" lvl="1" indent="-51435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3000" b="1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 smtClean="0">
                <a:solidFill>
                  <a:srgbClr val="C00000"/>
                </a:solidFill>
              </a:rPr>
              <a:t>BPR/GPR Success Stories 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 fontScale="77500" lnSpcReduction="20000"/>
          </a:bodyPr>
          <a:lstStyle/>
          <a:p>
            <a:r>
              <a:rPr lang="en-GB" sz="2900" b="1" dirty="0" smtClean="0">
                <a:solidFill>
                  <a:srgbClr val="0070C0"/>
                </a:solidFill>
              </a:rPr>
              <a:t>Indian Railways</a:t>
            </a:r>
            <a:r>
              <a:rPr lang="en-US" sz="2900" b="1" dirty="0" smtClean="0">
                <a:solidFill>
                  <a:srgbClr val="0070C0"/>
                </a:solidFill>
              </a:rPr>
              <a:t>Indian Railways : Issuance of Passenger Ticket</a:t>
            </a:r>
          </a:p>
          <a:p>
            <a:pPr>
              <a:buNone/>
            </a:pPr>
            <a:endParaRPr lang="en-GB" b="1" dirty="0" smtClean="0">
              <a:solidFill>
                <a:srgbClr val="000000"/>
              </a:solidFill>
            </a:endParaRPr>
          </a:p>
          <a:p>
            <a:r>
              <a:rPr lang="en-US" b="1" i="1" u="sng" dirty="0" smtClean="0">
                <a:solidFill>
                  <a:srgbClr val="FF0000"/>
                </a:solidFill>
              </a:rPr>
              <a:t>Fundamental rethinking</a:t>
            </a:r>
            <a:endParaRPr lang="en-US" b="1" i="1" dirty="0" smtClean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i="1" dirty="0" smtClean="0">
                <a:solidFill>
                  <a:srgbClr val="000000"/>
                </a:solidFill>
              </a:rPr>
              <a:t>Do we really need to be physically present at the counter?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i="1" dirty="0" smtClean="0">
                <a:solidFill>
                  <a:srgbClr val="000000"/>
                </a:solidFill>
              </a:rPr>
              <a:t>Do we really need to submit the application form?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i="1" dirty="0" smtClean="0">
                <a:solidFill>
                  <a:srgbClr val="000000"/>
                </a:solidFill>
              </a:rPr>
              <a:t>Do we really need to have the ticket on pre-printed railway stationary?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i="1" dirty="0" smtClean="0">
                <a:solidFill>
                  <a:srgbClr val="000000"/>
                </a:solidFill>
              </a:rPr>
              <a:t>Can the ticket information be made more easily available to the passenger ?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 smtClean="0">
                <a:solidFill>
                  <a:srgbClr val="C00000"/>
                </a:solidFill>
              </a:rPr>
              <a:t>BPR/GPR Success Stories 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Indian Railways</a:t>
            </a:r>
            <a:r>
              <a:rPr lang="en-US" b="1" dirty="0" smtClean="0">
                <a:solidFill>
                  <a:srgbClr val="0070C0"/>
                </a:solidFill>
              </a:rPr>
              <a:t>Indian Railways : Issuance of Passenger Ticket</a:t>
            </a:r>
          </a:p>
          <a:p>
            <a:endParaRPr lang="en-GB" dirty="0" smtClean="0">
              <a:solidFill>
                <a:srgbClr val="000000"/>
              </a:solidFill>
            </a:endParaRPr>
          </a:p>
          <a:p>
            <a:r>
              <a:rPr lang="en-US" sz="3600" b="1" i="1" u="sng" dirty="0" smtClean="0">
                <a:solidFill>
                  <a:srgbClr val="FF0000"/>
                </a:solidFill>
              </a:rPr>
              <a:t>Radical redesign</a:t>
            </a:r>
            <a:endParaRPr lang="en-US" sz="3600" b="1" i="1" dirty="0" smtClean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3600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3600" b="1" i="1" dirty="0" smtClean="0">
                <a:solidFill>
                  <a:srgbClr val="000000"/>
                </a:solidFill>
              </a:rPr>
              <a:t>Book tickets online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3600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3600" b="1" i="1" dirty="0" smtClean="0">
                <a:solidFill>
                  <a:srgbClr val="000000"/>
                </a:solidFill>
              </a:rPr>
              <a:t>Make payment through credit / debit card 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3600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3600" b="1" i="1" dirty="0" smtClean="0">
                <a:solidFill>
                  <a:srgbClr val="000000"/>
                </a:solidFill>
              </a:rPr>
              <a:t>Print ticket yourself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3600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3600" b="1" i="1" dirty="0" smtClean="0">
                <a:solidFill>
                  <a:srgbClr val="000000"/>
                </a:solidFill>
              </a:rPr>
              <a:t>Send SMS &lt;PNR&gt; to find out the status of booking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3600" b="1" i="1" dirty="0" smtClean="0">
                <a:solidFill>
                  <a:srgbClr val="000000"/>
                </a:solidFill>
              </a:rPr>
              <a:t>Access to information on www.irctc.co.in</a:t>
            </a:r>
          </a:p>
          <a:p>
            <a:endParaRPr lang="en-GB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 smtClean="0">
                <a:solidFill>
                  <a:srgbClr val="C00000"/>
                </a:solidFill>
              </a:rPr>
              <a:t>BPR/GPR success stories  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 fontScale="85000" lnSpcReduction="10000"/>
          </a:bodyPr>
          <a:lstStyle/>
          <a:p>
            <a:r>
              <a:rPr lang="en-GB" sz="2800" b="1" dirty="0" smtClean="0">
                <a:solidFill>
                  <a:srgbClr val="0070C0"/>
                </a:solidFill>
              </a:rPr>
              <a:t>Indian Railways</a:t>
            </a:r>
            <a:r>
              <a:rPr lang="en-US" sz="2800" b="1" dirty="0" smtClean="0">
                <a:solidFill>
                  <a:srgbClr val="0070C0"/>
                </a:solidFill>
              </a:rPr>
              <a:t>Indian Railways : Issuance of Passenger Ticket</a:t>
            </a:r>
          </a:p>
          <a:p>
            <a:pPr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Achieve dramatic improvements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i="1" dirty="0" smtClean="0">
                <a:solidFill>
                  <a:srgbClr val="000000"/>
                </a:solidFill>
              </a:rPr>
              <a:t>No hassle of queuing up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i="1" dirty="0" smtClean="0">
                <a:solidFill>
                  <a:srgbClr val="000000"/>
                </a:solidFill>
              </a:rPr>
              <a:t>No hassle of traveling to the booking counter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i="1" dirty="0" smtClean="0">
                <a:solidFill>
                  <a:srgbClr val="000000"/>
                </a:solidFill>
              </a:rPr>
              <a:t>Convenience of booking tickets anytime, and anywhere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i="1" dirty="0" smtClean="0">
                <a:solidFill>
                  <a:srgbClr val="000000"/>
                </a:solidFill>
              </a:rPr>
              <a:t>Freedom from travel agents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i="1" dirty="0" smtClean="0">
                <a:solidFill>
                  <a:srgbClr val="000000"/>
                </a:solidFill>
              </a:rPr>
              <a:t>Government savings on manpower, and stationary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b="1" i="1" dirty="0" smtClean="0">
              <a:solidFill>
                <a:srgbClr val="000000"/>
              </a:solidFill>
            </a:endParaRPr>
          </a:p>
          <a:p>
            <a:endParaRPr lang="en-US" i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</a:rPr>
              <a:t>BPR/GPR Success Stories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sz="3400" b="1" dirty="0" smtClean="0">
                <a:solidFill>
                  <a:srgbClr val="FF0000"/>
                </a:solidFill>
              </a:rPr>
              <a:t>Passport </a:t>
            </a:r>
            <a:r>
              <a:rPr lang="en-US" sz="3400" b="1" dirty="0" err="1" smtClean="0">
                <a:solidFill>
                  <a:srgbClr val="FF0000"/>
                </a:solidFill>
              </a:rPr>
              <a:t>Seva</a:t>
            </a:r>
            <a:r>
              <a:rPr lang="en-US" sz="3400" b="1" dirty="0" smtClean="0">
                <a:solidFill>
                  <a:srgbClr val="FF0000"/>
                </a:solidFill>
              </a:rPr>
              <a:t> Project</a:t>
            </a:r>
          </a:p>
          <a:p>
            <a:pPr marL="489833" indent="-489833">
              <a:buNone/>
            </a:pPr>
            <a:r>
              <a:rPr lang="en-US" sz="3100" b="1" dirty="0" smtClean="0">
                <a:solidFill>
                  <a:srgbClr val="0070C0"/>
                </a:solidFill>
              </a:rPr>
              <a:t>Passport Application and Issuance of passport</a:t>
            </a:r>
          </a:p>
          <a:p>
            <a:pPr marL="489833" indent="-489833"/>
            <a:endParaRPr lang="en-US" sz="2500" dirty="0" smtClean="0">
              <a:solidFill>
                <a:srgbClr val="000000"/>
              </a:solidFill>
            </a:endParaRPr>
          </a:p>
          <a:p>
            <a:pPr marL="1796053" lvl="2" indent="-489833">
              <a:buFontTx/>
              <a:buAutoNum type="arabicPeriod"/>
            </a:pPr>
            <a:r>
              <a:rPr lang="en-US" sz="2900" b="1" dirty="0" smtClean="0">
                <a:solidFill>
                  <a:srgbClr val="000000"/>
                </a:solidFill>
              </a:rPr>
              <a:t>Physically going to the Regional Passport Office</a:t>
            </a:r>
          </a:p>
          <a:p>
            <a:pPr marL="1796053" lvl="2" indent="-489833">
              <a:buFontTx/>
              <a:buAutoNum type="arabicPeriod"/>
            </a:pPr>
            <a:r>
              <a:rPr lang="en-US" sz="2900" b="1" dirty="0" smtClean="0">
                <a:solidFill>
                  <a:srgbClr val="000000"/>
                </a:solidFill>
              </a:rPr>
              <a:t>Filling up and submitting form, at the counter</a:t>
            </a:r>
          </a:p>
          <a:p>
            <a:pPr marL="1796053" lvl="2" indent="-489833">
              <a:buFontTx/>
              <a:buAutoNum type="arabicPeriod"/>
            </a:pPr>
            <a:r>
              <a:rPr lang="en-US" sz="2900" b="1" dirty="0" smtClean="0">
                <a:solidFill>
                  <a:srgbClr val="000000"/>
                </a:solidFill>
              </a:rPr>
              <a:t>Verification of documents</a:t>
            </a:r>
          </a:p>
          <a:p>
            <a:pPr marL="1796053" lvl="2" indent="-489833">
              <a:buFontTx/>
              <a:buAutoNum type="arabicPeriod"/>
            </a:pPr>
            <a:r>
              <a:rPr lang="en-US" sz="2900" b="1" dirty="0" smtClean="0">
                <a:solidFill>
                  <a:srgbClr val="000000"/>
                </a:solidFill>
              </a:rPr>
              <a:t>Payment of requisite fee</a:t>
            </a:r>
          </a:p>
          <a:p>
            <a:pPr marL="1796053" lvl="2" indent="-489833">
              <a:buFontTx/>
              <a:buAutoNum type="arabicPeriod"/>
            </a:pPr>
            <a:r>
              <a:rPr lang="en-US" sz="2900" b="1" dirty="0" smtClean="0">
                <a:solidFill>
                  <a:srgbClr val="000000"/>
                </a:solidFill>
              </a:rPr>
              <a:t>Sending request to jurisdictional police station for verification</a:t>
            </a:r>
          </a:p>
          <a:p>
            <a:pPr marL="1796053" lvl="2" indent="-489833">
              <a:buFontTx/>
              <a:buAutoNum type="arabicPeriod"/>
            </a:pPr>
            <a:r>
              <a:rPr lang="en-US" sz="2900" b="1" dirty="0" smtClean="0">
                <a:solidFill>
                  <a:srgbClr val="000000"/>
                </a:solidFill>
              </a:rPr>
              <a:t>Physical verification by police at a later date</a:t>
            </a:r>
          </a:p>
          <a:p>
            <a:pPr marL="1796053" lvl="2" indent="-489833">
              <a:buFontTx/>
              <a:buAutoNum type="arabicPeriod"/>
            </a:pPr>
            <a:r>
              <a:rPr lang="en-US" sz="2900" b="1" dirty="0" smtClean="0">
                <a:solidFill>
                  <a:srgbClr val="000000"/>
                </a:solidFill>
              </a:rPr>
              <a:t>Sending of police verification report to RPO</a:t>
            </a:r>
          </a:p>
          <a:p>
            <a:pPr marL="1796053" lvl="2" indent="-489833">
              <a:buFontTx/>
              <a:buAutoNum type="arabicPeriod"/>
            </a:pPr>
            <a:r>
              <a:rPr lang="en-US" sz="2900" b="1" dirty="0" smtClean="0">
                <a:solidFill>
                  <a:srgbClr val="000000"/>
                </a:solidFill>
              </a:rPr>
              <a:t>Approval of passport and delivery through post </a:t>
            </a:r>
            <a:r>
              <a:rPr lang="en-US" sz="2900" b="1" dirty="0" err="1" smtClean="0">
                <a:solidFill>
                  <a:srgbClr val="000000"/>
                </a:solidFill>
              </a:rPr>
              <a:t>office</a:t>
            </a:r>
            <a:r>
              <a:rPr lang="en-US" sz="3200" dirty="0" err="1" smtClean="0">
                <a:solidFill>
                  <a:schemeClr val="bg1"/>
                </a:solidFill>
              </a:rPr>
              <a:t>Total</a:t>
            </a:r>
            <a:r>
              <a:rPr lang="en-US" sz="3200" dirty="0" smtClean="0">
                <a:solidFill>
                  <a:schemeClr val="bg1"/>
                </a:solidFill>
              </a:rPr>
              <a:t> time could</a:t>
            </a:r>
            <a:endParaRPr lang="en-US" sz="3200" dirty="0" smtClean="0"/>
          </a:p>
          <a:p>
            <a:pPr marL="1796053" lvl="2" indent="-489833" algn="ctr">
              <a:buNone/>
            </a:pPr>
            <a:r>
              <a:rPr lang="en-US" sz="3800" b="1" i="1" dirty="0" smtClean="0">
                <a:solidFill>
                  <a:srgbClr val="C00000"/>
                </a:solidFill>
              </a:rPr>
              <a:t>Total time could be between 45 to 60 days from submission of application to delivery of passport</a:t>
            </a:r>
          </a:p>
          <a:p>
            <a:pPr marL="1796053" lvl="2" indent="-489833">
              <a:buNone/>
            </a:pPr>
            <a:endParaRPr lang="en-US" sz="2900" b="1" dirty="0" smtClean="0">
              <a:solidFill>
                <a:srgbClr val="000000"/>
              </a:solidFill>
            </a:endParaRPr>
          </a:p>
          <a:p>
            <a:pPr marL="1796053" lvl="2" indent="-489833">
              <a:buFontTx/>
              <a:buAutoNum type="arabicPeriod"/>
            </a:pPr>
            <a:endParaRPr lang="en-US" sz="2900" b="1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Problems with the Passport Process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fontScale="77500" lnSpcReduction="20000"/>
          </a:bodyPr>
          <a:lstStyle/>
          <a:p>
            <a:pPr marL="331091" lvl="1" indent="-331091">
              <a:lnSpc>
                <a:spcPct val="120000"/>
              </a:lnSpc>
              <a:spcBef>
                <a:spcPts val="857"/>
              </a:spcBef>
              <a:spcAft>
                <a:spcPts val="857"/>
              </a:spcAft>
            </a:pPr>
            <a:r>
              <a:rPr lang="en-US" sz="2900" b="1" dirty="0" smtClean="0">
                <a:solidFill>
                  <a:srgbClr val="000000"/>
                </a:solidFill>
              </a:rPr>
              <a:t>Time taken in police verification is the major contributing factor to delay in passport issuance</a:t>
            </a:r>
          </a:p>
          <a:p>
            <a:pPr marL="331091" lvl="1" indent="-331091">
              <a:lnSpc>
                <a:spcPct val="120000"/>
              </a:lnSpc>
              <a:spcBef>
                <a:spcPts val="857"/>
              </a:spcBef>
              <a:spcAft>
                <a:spcPts val="857"/>
              </a:spcAft>
            </a:pPr>
            <a:r>
              <a:rPr lang="en-US" sz="2900" b="1" dirty="0" smtClean="0">
                <a:solidFill>
                  <a:srgbClr val="000000"/>
                </a:solidFill>
              </a:rPr>
              <a:t>Time taken for submission of the application is more than 2 hrs</a:t>
            </a:r>
          </a:p>
          <a:p>
            <a:pPr marL="331091" lvl="1" indent="-331091">
              <a:lnSpc>
                <a:spcPct val="120000"/>
              </a:lnSpc>
              <a:spcBef>
                <a:spcPts val="857"/>
              </a:spcBef>
              <a:spcAft>
                <a:spcPts val="857"/>
              </a:spcAft>
            </a:pPr>
            <a:r>
              <a:rPr lang="en-US" sz="2900" b="1" dirty="0" smtClean="0">
                <a:solidFill>
                  <a:srgbClr val="000000"/>
                </a:solidFill>
              </a:rPr>
              <a:t>Less number of counters for accepting the applications resulting in longer queues</a:t>
            </a:r>
          </a:p>
          <a:p>
            <a:pPr marL="331091" lvl="1" indent="-331091">
              <a:lnSpc>
                <a:spcPct val="120000"/>
              </a:lnSpc>
              <a:spcBef>
                <a:spcPts val="857"/>
              </a:spcBef>
              <a:spcAft>
                <a:spcPts val="857"/>
              </a:spcAft>
            </a:pPr>
            <a:r>
              <a:rPr lang="en-US" sz="2900" b="1" dirty="0" smtClean="0">
                <a:solidFill>
                  <a:srgbClr val="000000"/>
                </a:solidFill>
              </a:rPr>
              <a:t>Complex application forms and attachments required for submission, resulting in citizens taking help from agents for filling up forms</a:t>
            </a:r>
          </a:p>
          <a:p>
            <a:pPr marL="331091" lvl="1" indent="-331091">
              <a:lnSpc>
                <a:spcPct val="120000"/>
              </a:lnSpc>
              <a:spcBef>
                <a:spcPts val="857"/>
              </a:spcBef>
              <a:spcAft>
                <a:spcPts val="857"/>
              </a:spcAft>
            </a:pPr>
            <a:r>
              <a:rPr lang="en-US" sz="2900" b="1" dirty="0" smtClean="0">
                <a:solidFill>
                  <a:srgbClr val="000000"/>
                </a:solidFill>
              </a:rPr>
              <a:t>Large number of human touch points and lack of guidance from staff members</a:t>
            </a:r>
          </a:p>
          <a:p>
            <a:pPr marL="331091" lvl="1" indent="-331091">
              <a:lnSpc>
                <a:spcPct val="120000"/>
              </a:lnSpc>
              <a:spcBef>
                <a:spcPts val="857"/>
              </a:spcBef>
              <a:spcAft>
                <a:spcPts val="857"/>
              </a:spcAft>
            </a:pPr>
            <a:r>
              <a:rPr lang="en-US" sz="2900" b="1" dirty="0" smtClean="0">
                <a:solidFill>
                  <a:srgbClr val="000000"/>
                </a:solidFill>
              </a:rPr>
              <a:t>No status tracking mechanism for the passport application</a:t>
            </a:r>
          </a:p>
          <a:p>
            <a:pPr marL="331091" lvl="1" indent="-331091">
              <a:lnSpc>
                <a:spcPct val="120000"/>
              </a:lnSpc>
              <a:spcBef>
                <a:spcPts val="857"/>
              </a:spcBef>
              <a:spcAft>
                <a:spcPts val="857"/>
              </a:spcAft>
            </a:pPr>
            <a:r>
              <a:rPr lang="en-US" sz="2900" b="1" dirty="0" smtClean="0">
                <a:solidFill>
                  <a:srgbClr val="000000"/>
                </a:solidFill>
              </a:rPr>
              <a:t>No formal grievance redressal channels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BPR/GPR Success Stories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0070C0"/>
                </a:solidFill>
              </a:rPr>
              <a:t>Passport </a:t>
            </a:r>
            <a:r>
              <a:rPr lang="en-US" b="1" dirty="0" err="1" smtClean="0">
                <a:solidFill>
                  <a:srgbClr val="0070C0"/>
                </a:solidFill>
              </a:rPr>
              <a:t>Seva</a:t>
            </a:r>
            <a:r>
              <a:rPr lang="en-US" b="1" dirty="0" smtClean="0">
                <a:solidFill>
                  <a:srgbClr val="0070C0"/>
                </a:solidFill>
              </a:rPr>
              <a:t> Project</a:t>
            </a:r>
            <a:endParaRPr lang="en-US" b="1" i="1" u="sng" dirty="0" smtClean="0">
              <a:solidFill>
                <a:srgbClr val="0070C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b="1" i="1" u="sng" dirty="0" smtClean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Fundamental rethinking</a:t>
            </a:r>
            <a:r>
              <a:rPr lang="en-US" i="1" dirty="0" smtClean="0">
                <a:solidFill>
                  <a:srgbClr val="FF0000"/>
                </a:solidFill>
              </a:rPr>
              <a:t/>
            </a:r>
            <a:br>
              <a:rPr lang="en-US" i="1" dirty="0" smtClean="0">
                <a:solidFill>
                  <a:srgbClr val="FF0000"/>
                </a:solidFill>
              </a:rPr>
            </a:br>
            <a:endParaRPr lang="en-US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i="1" dirty="0" smtClean="0">
                <a:solidFill>
                  <a:srgbClr val="000000"/>
                </a:solidFill>
              </a:rPr>
              <a:t>Can we eliminate / reduce the waiting time at the RPO?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i="1" dirty="0" smtClean="0">
                <a:solidFill>
                  <a:srgbClr val="000000"/>
                </a:solidFill>
              </a:rPr>
              <a:t>Can we provide multiple channels for verification of documents?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i="1" dirty="0" smtClean="0">
                <a:solidFill>
                  <a:srgbClr val="000000"/>
                </a:solidFill>
              </a:rPr>
              <a:t>Can we waive off police verification in some cases / do a post verification?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i="1" dirty="0" smtClean="0">
                <a:solidFill>
                  <a:srgbClr val="000000"/>
                </a:solidFill>
              </a:rPr>
              <a:t>How can we reduce the time involved in police verification?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i="1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BPR/GPR Success Stories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Passport </a:t>
            </a:r>
            <a:r>
              <a:rPr lang="en-US" sz="2800" b="1" dirty="0" err="1" smtClean="0">
                <a:solidFill>
                  <a:srgbClr val="0070C0"/>
                </a:solidFill>
              </a:rPr>
              <a:t>Seva</a:t>
            </a:r>
            <a:r>
              <a:rPr lang="en-US" sz="2800" b="1" dirty="0" smtClean="0">
                <a:solidFill>
                  <a:srgbClr val="0070C0"/>
                </a:solidFill>
              </a:rPr>
              <a:t> Project</a:t>
            </a:r>
            <a:endParaRPr lang="en-US" sz="2800" b="1" i="1" u="sng" dirty="0" smtClean="0">
              <a:solidFill>
                <a:srgbClr val="0070C0"/>
              </a:solidFill>
            </a:endParaRPr>
          </a:p>
          <a:p>
            <a:pPr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b="1" i="1" u="sng" dirty="0" smtClean="0">
                <a:solidFill>
                  <a:srgbClr val="FF0000"/>
                </a:solidFill>
              </a:rPr>
              <a:t>Radical redesign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b="1" i="1" dirty="0" smtClean="0">
                <a:solidFill>
                  <a:srgbClr val="000000"/>
                </a:solidFill>
              </a:rPr>
              <a:t>Submit application online and get appointment for verification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800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b="1" i="1" dirty="0" smtClean="0">
                <a:solidFill>
                  <a:srgbClr val="000000"/>
                </a:solidFill>
              </a:rPr>
              <a:t>Online payments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800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b="1" i="1" dirty="0" smtClean="0">
                <a:solidFill>
                  <a:srgbClr val="000000"/>
                </a:solidFill>
              </a:rPr>
              <a:t>Get documents verified at RPO / other channels at appointed time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800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b="1" i="1" dirty="0" smtClean="0">
                <a:solidFill>
                  <a:srgbClr val="000000"/>
                </a:solidFill>
              </a:rPr>
              <a:t>System alert sent to police station for verification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800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b="1" i="1" dirty="0" smtClean="0">
                <a:solidFill>
                  <a:srgbClr val="000000"/>
                </a:solidFill>
              </a:rPr>
              <a:t>Post verification by police based on Business Rules 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800" b="1" i="1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spcAft>
                <a:spcPct val="0"/>
              </a:spcAft>
              <a:buNone/>
            </a:pPr>
            <a:endParaRPr lang="en-US" sz="2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The Definition of Business Process Re-engineering  - BPR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 fontScale="70000" lnSpcReduction="20000"/>
          </a:bodyPr>
          <a:lstStyle/>
          <a:p>
            <a:pPr algn="ctr"/>
            <a:endParaRPr lang="en-US" i="1" u="sng" dirty="0" smtClean="0">
              <a:solidFill>
                <a:srgbClr val="000000"/>
              </a:solidFill>
            </a:endParaRPr>
          </a:p>
          <a:p>
            <a:r>
              <a:rPr lang="en-US" sz="3400" b="1" i="1" dirty="0" smtClean="0">
                <a:solidFill>
                  <a:srgbClr val="000000"/>
                </a:solidFill>
              </a:rPr>
              <a:t>BPR is </a:t>
            </a:r>
            <a:r>
              <a:rPr lang="en-US" sz="3400" b="1" i="1" u="sng" dirty="0" smtClean="0">
                <a:solidFill>
                  <a:srgbClr val="000000"/>
                </a:solidFill>
              </a:rPr>
              <a:t>fundamental rethinking</a:t>
            </a:r>
            <a:r>
              <a:rPr lang="en-US" sz="3400" b="1" i="1" dirty="0" smtClean="0">
                <a:solidFill>
                  <a:srgbClr val="000000"/>
                </a:solidFill>
              </a:rPr>
              <a:t> and </a:t>
            </a:r>
            <a:r>
              <a:rPr lang="en-US" sz="3400" b="1" i="1" u="sng" dirty="0" smtClean="0">
                <a:solidFill>
                  <a:srgbClr val="000000"/>
                </a:solidFill>
              </a:rPr>
              <a:t>radical redesign</a:t>
            </a:r>
            <a:r>
              <a:rPr lang="en-US" sz="3400" b="1" i="1" dirty="0" smtClean="0">
                <a:solidFill>
                  <a:srgbClr val="000000"/>
                </a:solidFill>
              </a:rPr>
              <a:t> of business processes to </a:t>
            </a:r>
            <a:r>
              <a:rPr lang="en-US" sz="3400" b="1" i="1" u="sng" dirty="0" smtClean="0">
                <a:solidFill>
                  <a:srgbClr val="000000"/>
                </a:solidFill>
              </a:rPr>
              <a:t>achieve dramatic improvements</a:t>
            </a:r>
            <a:r>
              <a:rPr lang="en-US" sz="3400" b="1" i="1" dirty="0" smtClean="0">
                <a:solidFill>
                  <a:srgbClr val="000000"/>
                </a:solidFill>
              </a:rPr>
              <a:t> in critical, contemporary measures of performance, such as cost, quality, service and speed</a:t>
            </a:r>
            <a:r>
              <a:rPr lang="en-US" sz="3400" b="1" dirty="0" smtClean="0">
                <a:solidFill>
                  <a:srgbClr val="000000"/>
                </a:solidFill>
              </a:rPr>
              <a:t>  </a:t>
            </a:r>
          </a:p>
          <a:p>
            <a:pPr algn="r">
              <a:buNone/>
            </a:pPr>
            <a:r>
              <a:rPr lang="en-US" sz="2500" b="1" dirty="0" smtClean="0">
                <a:solidFill>
                  <a:srgbClr val="000000"/>
                </a:solidFill>
              </a:rPr>
              <a:t>- </a:t>
            </a:r>
            <a:r>
              <a:rPr lang="en-US" sz="2500" b="1" dirty="0" smtClean="0">
                <a:solidFill>
                  <a:srgbClr val="C00000"/>
                </a:solidFill>
              </a:rPr>
              <a:t>Michael Hammer and James </a:t>
            </a:r>
            <a:r>
              <a:rPr lang="en-US" sz="2500" b="1" dirty="0" err="1" smtClean="0">
                <a:solidFill>
                  <a:srgbClr val="C00000"/>
                </a:solidFill>
              </a:rPr>
              <a:t>Champy</a:t>
            </a:r>
            <a:endParaRPr lang="en-US" sz="2500" b="1" dirty="0" smtClean="0">
              <a:solidFill>
                <a:srgbClr val="C00000"/>
              </a:solidFill>
            </a:endParaRPr>
          </a:p>
          <a:p>
            <a:pPr marL="331091" lvl="1" indent="-331091">
              <a:spcBef>
                <a:spcPts val="857"/>
              </a:spcBef>
              <a:spcAft>
                <a:spcPts val="857"/>
              </a:spcAft>
            </a:pPr>
            <a:r>
              <a:rPr lang="en-US" sz="2900" b="1" dirty="0" smtClean="0">
                <a:solidFill>
                  <a:srgbClr val="000000"/>
                </a:solidFill>
              </a:rPr>
              <a:t>Government Process Re-engineering (GPR) has evolved from applying Business Process Re-engineering (BPR) concepts to Government Services</a:t>
            </a:r>
          </a:p>
          <a:p>
            <a:pPr marL="331091" lvl="1" indent="-331091">
              <a:spcBef>
                <a:spcPts val="857"/>
              </a:spcBef>
              <a:spcAft>
                <a:spcPts val="857"/>
              </a:spcAft>
            </a:pPr>
            <a:endParaRPr lang="en-US" sz="2900" b="1" dirty="0" smtClean="0">
              <a:solidFill>
                <a:srgbClr val="000000"/>
              </a:solidFill>
            </a:endParaRPr>
          </a:p>
          <a:p>
            <a:pPr marL="331091" lvl="1" indent="-331091">
              <a:spcBef>
                <a:spcPts val="857"/>
              </a:spcBef>
              <a:spcAft>
                <a:spcPts val="857"/>
              </a:spcAft>
            </a:pPr>
            <a:r>
              <a:rPr lang="en-US" sz="2900" b="1" dirty="0" smtClean="0">
                <a:solidFill>
                  <a:srgbClr val="000000"/>
                </a:solidFill>
              </a:rPr>
              <a:t>‘Changing’/’redesigning’/’replacing’/’eliminating’ the </a:t>
            </a:r>
            <a:r>
              <a:rPr lang="en-US" sz="2900" b="1" u="sng" dirty="0" smtClean="0">
                <a:solidFill>
                  <a:srgbClr val="000000"/>
                </a:solidFill>
              </a:rPr>
              <a:t>activities</a:t>
            </a:r>
            <a:r>
              <a:rPr lang="en-US" sz="2900" b="1" dirty="0" smtClean="0">
                <a:solidFill>
                  <a:srgbClr val="000000"/>
                </a:solidFill>
              </a:rPr>
              <a:t>  and/or </a:t>
            </a:r>
            <a:r>
              <a:rPr lang="en-US" sz="2900" b="1" u="sng" dirty="0" smtClean="0">
                <a:solidFill>
                  <a:srgbClr val="000000"/>
                </a:solidFill>
              </a:rPr>
              <a:t>sub-processes </a:t>
            </a:r>
            <a:r>
              <a:rPr lang="en-US" sz="2900" b="1" dirty="0" smtClean="0">
                <a:solidFill>
                  <a:srgbClr val="000000"/>
                </a:solidFill>
              </a:rPr>
              <a:t>and/or </a:t>
            </a:r>
            <a:r>
              <a:rPr lang="en-US" sz="2900" b="1" u="sng" dirty="0" smtClean="0">
                <a:solidFill>
                  <a:srgbClr val="000000"/>
                </a:solidFill>
              </a:rPr>
              <a:t>processes </a:t>
            </a:r>
            <a:r>
              <a:rPr lang="en-US" sz="2900" b="1" dirty="0" smtClean="0">
                <a:solidFill>
                  <a:srgbClr val="000000"/>
                </a:solidFill>
              </a:rPr>
              <a:t>related to a service to improve service quality i.e.</a:t>
            </a:r>
          </a:p>
          <a:p>
            <a:pPr marL="948203" lvl="3" indent="-331091">
              <a:spcBef>
                <a:spcPts val="857"/>
              </a:spcBef>
              <a:spcAft>
                <a:spcPts val="857"/>
              </a:spcAft>
            </a:pPr>
            <a:r>
              <a:rPr lang="en-US" sz="2900" b="1" dirty="0" smtClean="0">
                <a:solidFill>
                  <a:srgbClr val="000000"/>
                </a:solidFill>
              </a:rPr>
              <a:t>Minimize Time, Cost, Complexity</a:t>
            </a:r>
          </a:p>
          <a:p>
            <a:pPr marL="948203" lvl="3" indent="-331091">
              <a:spcBef>
                <a:spcPts val="857"/>
              </a:spcBef>
              <a:spcAft>
                <a:spcPts val="857"/>
              </a:spcAft>
            </a:pPr>
            <a:r>
              <a:rPr lang="en-US" sz="2900" b="1" dirty="0" smtClean="0">
                <a:solidFill>
                  <a:srgbClr val="000000"/>
                </a:solidFill>
              </a:rPr>
              <a:t>Improve Transparency, Convenience and Experience</a:t>
            </a:r>
          </a:p>
          <a:p>
            <a:pPr marL="331091" lvl="1" indent="-331091">
              <a:spcBef>
                <a:spcPts val="857"/>
              </a:spcBef>
              <a:spcAft>
                <a:spcPts val="857"/>
              </a:spcAft>
            </a:pPr>
            <a:r>
              <a:rPr lang="en-US" sz="2900" b="1" dirty="0" smtClean="0">
                <a:solidFill>
                  <a:srgbClr val="000000"/>
                </a:solidFill>
              </a:rPr>
              <a:t>GPR may address all or some of these service quality attributes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BPR/GPR Success Stories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Passport </a:t>
            </a:r>
            <a:r>
              <a:rPr lang="en-US" b="1" dirty="0" err="1" smtClean="0">
                <a:solidFill>
                  <a:srgbClr val="0070C0"/>
                </a:solidFill>
              </a:rPr>
              <a:t>Seva</a:t>
            </a:r>
            <a:r>
              <a:rPr lang="en-US" b="1" dirty="0" smtClean="0">
                <a:solidFill>
                  <a:srgbClr val="0070C0"/>
                </a:solidFill>
              </a:rPr>
              <a:t> Project</a:t>
            </a:r>
          </a:p>
          <a:p>
            <a:r>
              <a:rPr lang="en-US" sz="2400" b="1" i="1" u="sng" dirty="0" smtClean="0">
                <a:solidFill>
                  <a:srgbClr val="FF0000"/>
                </a:solidFill>
              </a:rPr>
              <a:t>Achieve dramatic improvements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400" b="1" i="1" dirty="0" smtClean="0">
                <a:solidFill>
                  <a:srgbClr val="000000"/>
                </a:solidFill>
              </a:rPr>
              <a:t>No hassle in queuing up at the RPO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400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400" b="1" i="1" dirty="0" smtClean="0">
                <a:solidFill>
                  <a:srgbClr val="000000"/>
                </a:solidFill>
              </a:rPr>
              <a:t>Police verification delays reduced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400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400" b="1" i="1" dirty="0" smtClean="0">
                <a:solidFill>
                  <a:srgbClr val="000000"/>
                </a:solidFill>
              </a:rPr>
              <a:t>Overall time taken for getting passport reduced considerably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400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400" b="1" i="1" dirty="0" smtClean="0">
                <a:solidFill>
                  <a:srgbClr val="000000"/>
                </a:solidFill>
              </a:rPr>
              <a:t>Reduced workload on RPO staff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400" b="1" i="1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400" b="1" i="1" dirty="0" smtClean="0">
                <a:solidFill>
                  <a:srgbClr val="000000"/>
                </a:solidFill>
              </a:rPr>
              <a:t>Increased citizen satisfaction</a:t>
            </a:r>
          </a:p>
          <a:p>
            <a:endParaRPr lang="en-US" sz="2400" b="1" i="1" dirty="0" smtClean="0">
              <a:solidFill>
                <a:srgbClr val="FF0000"/>
              </a:solidFill>
            </a:endParaRP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endParaRPr lang="en-US" b="1" i="1" u="sng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/>
            </a:r>
            <a:br>
              <a:rPr lang="en-US" sz="3600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Some </a:t>
            </a:r>
            <a:r>
              <a:rPr lang="en-US" sz="3600" b="1" dirty="0" smtClean="0">
                <a:solidFill>
                  <a:srgbClr val="C00000"/>
                </a:solidFill>
              </a:rPr>
              <a:t>indicators of the dramatic </a:t>
            </a:r>
            <a:r>
              <a:rPr lang="en-US" sz="3600" b="1" dirty="0" smtClean="0">
                <a:solidFill>
                  <a:srgbClr val="C00000"/>
                </a:solidFill>
              </a:rPr>
              <a:t>improvement     </a:t>
            </a:r>
            <a:r>
              <a:rPr lang="en-US" sz="1800" b="1" dirty="0" smtClean="0">
                <a:solidFill>
                  <a:srgbClr val="0070C0"/>
                </a:solidFill>
              </a:rPr>
              <a:t>(</a:t>
            </a:r>
            <a:r>
              <a:rPr lang="en-GB" sz="1600" b="1" dirty="0" smtClean="0">
                <a:solidFill>
                  <a:srgbClr val="0070C0"/>
                </a:solidFill>
              </a:rPr>
              <a:t>Source: </a:t>
            </a:r>
            <a:r>
              <a:rPr lang="en-GB" sz="1600" b="1" dirty="0" smtClean="0">
                <a:solidFill>
                  <a:srgbClr val="0070C0"/>
                </a:solidFill>
              </a:rPr>
              <a:t>www.passportindia.gov.in)</a:t>
            </a:r>
            <a:r>
              <a:rPr lang="en-GB" sz="3600" dirty="0" smtClean="0">
                <a:solidFill>
                  <a:srgbClr val="0070C0"/>
                </a:solidFill>
              </a:rPr>
              <a:t/>
            </a:r>
            <a:br>
              <a:rPr lang="en-GB" sz="3600" dirty="0" smtClean="0">
                <a:solidFill>
                  <a:srgbClr val="0070C0"/>
                </a:solidFill>
              </a:rPr>
            </a:br>
            <a:r>
              <a:rPr lang="en-GB" sz="3600" dirty="0" smtClean="0"/>
              <a:t> 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sz="8000" dirty="0" smtClean="0"/>
          </a:p>
          <a:p>
            <a:r>
              <a:rPr lang="en-US" sz="9600" dirty="0" smtClean="0">
                <a:solidFill>
                  <a:srgbClr val="00B050"/>
                </a:solidFill>
              </a:rPr>
              <a:t>Items of Passport Issuance Process </a:t>
            </a:r>
            <a:endParaRPr lang="en-US" sz="9600" dirty="0">
              <a:solidFill>
                <a:srgbClr val="00B05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0070C0"/>
                </a:solidFill>
              </a:rPr>
              <a:t>Time taken for </a:t>
            </a:r>
            <a:r>
              <a:rPr lang="en-US" b="1" dirty="0" err="1" smtClean="0">
                <a:solidFill>
                  <a:srgbClr val="0070C0"/>
                </a:solidFill>
              </a:rPr>
              <a:t>Tatkaal</a:t>
            </a:r>
            <a:r>
              <a:rPr lang="en-US" b="1" dirty="0" smtClean="0">
                <a:solidFill>
                  <a:srgbClr val="0070C0"/>
                </a:solidFill>
              </a:rPr>
              <a:t> Passport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0070C0"/>
                </a:solidFill>
              </a:rPr>
              <a:t>Time taken for Normal Passport.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0070C0"/>
                </a:solidFill>
              </a:rPr>
              <a:t>No. of Passport outlets.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0070C0"/>
                </a:solidFill>
              </a:rPr>
              <a:t>Waiting time to submit application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0070C0"/>
                </a:solidFill>
              </a:rPr>
              <a:t>No. of public dealing counters at passport outlets 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0070C0"/>
                </a:solidFill>
              </a:rPr>
              <a:t>Public dealing hours per working day 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i="1" dirty="0" smtClean="0">
              <a:solidFill>
                <a:srgbClr val="00000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522287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Existing        /           Proposed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209800"/>
            <a:ext cx="4041775" cy="3951288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7-14 days      /           1 day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45 – 60 days  /           3  days</a:t>
            </a:r>
          </a:p>
          <a:p>
            <a:pPr marL="457200" indent="-457200">
              <a:buAutoNum type="arabicPlain" startAt="48"/>
            </a:pPr>
            <a:r>
              <a:rPr lang="en-US" b="1" dirty="0" smtClean="0">
                <a:solidFill>
                  <a:srgbClr val="FF0000"/>
                </a:solidFill>
              </a:rPr>
              <a:t>                  /          77</a:t>
            </a:r>
          </a:p>
          <a:p>
            <a:pPr marL="457200" indent="-45720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2 to 3 hours    /           45 min (anywhere submission)</a:t>
            </a:r>
          </a:p>
          <a:p>
            <a:pPr marL="457200" indent="-45720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345                   /           1250</a:t>
            </a:r>
          </a:p>
          <a:p>
            <a:pPr marL="457200" indent="-45720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4                           /            7</a:t>
            </a:r>
          </a:p>
          <a:p>
            <a:pPr marL="457200" indent="-45720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457200" indent="-457200"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How do we go about GPR step by step ?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How are the problems or needs identified?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Concerns raised by citizens (citizens/businesses) – Voice of Citizen (</a:t>
            </a:r>
            <a:r>
              <a:rPr lang="en-US" b="1" dirty="0" err="1" smtClean="0">
                <a:solidFill>
                  <a:srgbClr val="1C1C1C"/>
                </a:solidFill>
              </a:rPr>
              <a:t>VoC</a:t>
            </a:r>
            <a:r>
              <a:rPr lang="en-US" b="1" dirty="0" smtClean="0">
                <a:solidFill>
                  <a:srgbClr val="1C1C1C"/>
                </a:solidFill>
              </a:rPr>
              <a:t>)</a:t>
            </a:r>
          </a:p>
          <a:p>
            <a:pPr marL="0" indent="0">
              <a:lnSpc>
                <a:spcPct val="120000"/>
              </a:lnSpc>
              <a:buNone/>
            </a:pPr>
            <a:endParaRPr lang="en-US" b="1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Concerns raised by internal stakeholders – employees</a:t>
            </a:r>
          </a:p>
          <a:p>
            <a:pPr marL="0" indent="0">
              <a:lnSpc>
                <a:spcPct val="120000"/>
              </a:lnSpc>
              <a:buNone/>
            </a:pPr>
            <a:endParaRPr lang="en-US" b="1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Through independent research/media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 fontScale="90000"/>
          </a:bodyPr>
          <a:lstStyle/>
          <a:p>
            <a:r>
              <a:rPr lang="en-US" sz="3100" kern="0" dirty="0" smtClean="0">
                <a:solidFill>
                  <a:srgbClr val="1C1C1C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100" kern="0" dirty="0" smtClean="0">
                <a:solidFill>
                  <a:srgbClr val="1C1C1C"/>
                </a:solidFill>
                <a:latin typeface="+mj-lt"/>
                <a:ea typeface="+mj-ea"/>
                <a:cs typeface="+mj-cs"/>
              </a:rPr>
            </a:br>
            <a:r>
              <a:rPr lang="en-US" sz="4000" b="1" kern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How do we get inputs from citizen experience?  </a:t>
            </a:r>
            <a:br>
              <a:rPr lang="en-US" sz="4000" b="1" kern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019800"/>
          </a:xfrm>
        </p:spPr>
        <p:txBody>
          <a:bodyPr>
            <a:noAutofit/>
          </a:bodyPr>
          <a:lstStyle/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2200" b="1" dirty="0" smtClean="0">
                <a:solidFill>
                  <a:srgbClr val="1C1C1C"/>
                </a:solidFill>
              </a:rPr>
              <a:t>At the point of service delivery</a:t>
            </a:r>
          </a:p>
          <a:p>
            <a:pPr lvl="2">
              <a:spcBef>
                <a:spcPts val="1714"/>
              </a:spcBef>
              <a:spcAft>
                <a:spcPts val="857"/>
              </a:spcAft>
            </a:pPr>
            <a:r>
              <a:rPr lang="en-US" sz="2200" b="1" dirty="0">
                <a:solidFill>
                  <a:srgbClr val="1C1C1C"/>
                </a:solidFill>
              </a:rPr>
              <a:t>Filling up of questionnaires/forms by citizens during or upon completion of the service/Transaction</a:t>
            </a:r>
          </a:p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2200" b="1" dirty="0" smtClean="0">
                <a:solidFill>
                  <a:srgbClr val="1C1C1C"/>
                </a:solidFill>
              </a:rPr>
              <a:t>Focused surveys on identified stakeholder groups through questionnaires, workshops, group discussions, one to one interviews..</a:t>
            </a:r>
          </a:p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2200" b="1" dirty="0" smtClean="0">
                <a:solidFill>
                  <a:srgbClr val="1C1C1C"/>
                </a:solidFill>
              </a:rPr>
              <a:t>Independent market research/Survey by professional organizations</a:t>
            </a:r>
          </a:p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2200" b="1" dirty="0" smtClean="0">
                <a:solidFill>
                  <a:srgbClr val="1C1C1C"/>
                </a:solidFill>
              </a:rPr>
              <a:t>Experience it yourself</a:t>
            </a:r>
          </a:p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2200" b="1" dirty="0" smtClean="0">
                <a:solidFill>
                  <a:srgbClr val="1C1C1C"/>
                </a:solidFill>
              </a:rPr>
              <a:t>Feedback mechanisms/helpdesks/call centers for receiving feedback..</a:t>
            </a:r>
          </a:p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2200" b="1" dirty="0" smtClean="0">
                <a:solidFill>
                  <a:srgbClr val="1C1C1C"/>
                </a:solidFill>
              </a:rPr>
              <a:t>Online polls</a:t>
            </a:r>
          </a:p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2200" b="1" dirty="0" smtClean="0">
                <a:solidFill>
                  <a:srgbClr val="1C1C1C"/>
                </a:solidFill>
              </a:rPr>
              <a:t>Observe the service delivery points/environments to identify the problems/challenges encountered by the citizens </a:t>
            </a:r>
            <a:endParaRPr lang="en-US" sz="2200" b="1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rmAutofit fontScale="90000"/>
          </a:bodyPr>
          <a:lstStyle/>
          <a:p>
            <a:r>
              <a:rPr lang="en-US" sz="2700" kern="0" dirty="0" smtClean="0">
                <a:solidFill>
                  <a:srgbClr val="1C1C1C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700" kern="0" dirty="0" smtClean="0">
                <a:solidFill>
                  <a:srgbClr val="1C1C1C"/>
                </a:solidFill>
                <a:latin typeface="+mj-lt"/>
                <a:ea typeface="+mj-ea"/>
                <a:cs typeface="+mj-cs"/>
              </a:rPr>
            </a:br>
            <a:r>
              <a:rPr lang="en-US" sz="2700" kern="0" dirty="0">
                <a:solidFill>
                  <a:srgbClr val="1C1C1C"/>
                </a:solidFill>
              </a:rPr>
              <a:t/>
            </a:r>
            <a:br>
              <a:rPr lang="en-US" sz="2700" kern="0" dirty="0">
                <a:solidFill>
                  <a:srgbClr val="1C1C1C"/>
                </a:solidFill>
              </a:rPr>
            </a:br>
            <a:r>
              <a:rPr lang="en-US" sz="4000" b="1" kern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Need for proactive methods for </a:t>
            </a:r>
            <a:br>
              <a:rPr lang="en-US" sz="4000" b="1" kern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r>
              <a:rPr lang="en-US" sz="4000" b="1" kern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problem identification</a:t>
            </a:r>
            <a:r>
              <a:rPr lang="en-US" sz="5300" b="1" kern="0" dirty="0" smtClean="0">
                <a:solidFill>
                  <a:srgbClr val="1C1C1C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5300" b="1" kern="0" dirty="0" smtClean="0">
                <a:solidFill>
                  <a:srgbClr val="1C1C1C"/>
                </a:solidFill>
                <a:latin typeface="+mj-lt"/>
                <a:ea typeface="+mj-ea"/>
                <a:cs typeface="+mj-cs"/>
              </a:rPr>
            </a:br>
            <a:endParaRPr lang="en-US" sz="49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Autofit/>
          </a:bodyPr>
          <a:lstStyle/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1800" b="1" dirty="0" smtClean="0">
                <a:solidFill>
                  <a:srgbClr val="1C1C1C"/>
                </a:solidFill>
              </a:rPr>
              <a:t>Using </a:t>
            </a:r>
            <a:r>
              <a:rPr lang="en-US" sz="1800" b="1" dirty="0" err="1" smtClean="0">
                <a:solidFill>
                  <a:srgbClr val="1C1C1C"/>
                </a:solidFill>
              </a:rPr>
              <a:t>VoC</a:t>
            </a:r>
            <a:r>
              <a:rPr lang="en-US" sz="1800" b="1" dirty="0" smtClean="0">
                <a:solidFill>
                  <a:srgbClr val="1C1C1C"/>
                </a:solidFill>
              </a:rPr>
              <a:t>, organizations can incorporate citizen feedback into strategic decisions/directions:</a:t>
            </a:r>
          </a:p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1800" b="1" dirty="0" smtClean="0">
                <a:solidFill>
                  <a:srgbClr val="1C1C1C"/>
                </a:solidFill>
              </a:rPr>
              <a:t>What citizen needs exist that we are not currently meeting?</a:t>
            </a:r>
          </a:p>
          <a:p>
            <a:pPr lvl="1">
              <a:spcBef>
                <a:spcPts val="1714"/>
              </a:spcBef>
              <a:spcAft>
                <a:spcPts val="857"/>
              </a:spcAft>
            </a:pPr>
            <a:r>
              <a:rPr lang="en-US" sz="1800" b="1" dirty="0" smtClean="0">
                <a:solidFill>
                  <a:srgbClr val="1C1C1C"/>
                </a:solidFill>
              </a:rPr>
              <a:t>What services citizens feel are unnecessary?</a:t>
            </a:r>
          </a:p>
          <a:p>
            <a:pPr lvl="1">
              <a:spcBef>
                <a:spcPts val="1714"/>
              </a:spcBef>
              <a:spcAft>
                <a:spcPts val="857"/>
              </a:spcAft>
            </a:pPr>
            <a:r>
              <a:rPr lang="en-US" sz="1800" b="1" dirty="0" smtClean="0">
                <a:solidFill>
                  <a:srgbClr val="1C1C1C"/>
                </a:solidFill>
              </a:rPr>
              <a:t>What services citizens feel are painful?</a:t>
            </a:r>
          </a:p>
          <a:p>
            <a:pPr lvl="1">
              <a:spcBef>
                <a:spcPts val="1714"/>
              </a:spcBef>
              <a:spcAft>
                <a:spcPts val="857"/>
              </a:spcAft>
            </a:pPr>
            <a:r>
              <a:rPr lang="en-US" sz="1800" b="1" dirty="0" smtClean="0">
                <a:solidFill>
                  <a:srgbClr val="1C1C1C"/>
                </a:solidFill>
              </a:rPr>
              <a:t>What services citizens feel are complex?</a:t>
            </a:r>
          </a:p>
          <a:p>
            <a:pPr lvl="1">
              <a:spcBef>
                <a:spcPts val="1714"/>
              </a:spcBef>
              <a:spcAft>
                <a:spcPts val="857"/>
              </a:spcAft>
            </a:pPr>
            <a:r>
              <a:rPr lang="en-US" sz="1800" b="1" dirty="0" smtClean="0">
                <a:solidFill>
                  <a:srgbClr val="1C1C1C"/>
                </a:solidFill>
              </a:rPr>
              <a:t>How does our service compare to other (state) governments?</a:t>
            </a:r>
          </a:p>
          <a:p>
            <a:pPr lvl="1">
              <a:spcBef>
                <a:spcPts val="1714"/>
              </a:spcBef>
              <a:spcAft>
                <a:spcPts val="857"/>
              </a:spcAft>
            </a:pPr>
            <a:r>
              <a:rPr lang="en-US" sz="1800" b="1" dirty="0" smtClean="0">
                <a:solidFill>
                  <a:srgbClr val="1C1C1C"/>
                </a:solidFill>
              </a:rPr>
              <a:t>What are the current world class levels of performance?</a:t>
            </a:r>
          </a:p>
          <a:p>
            <a:pPr algn="ctr">
              <a:spcBef>
                <a:spcPts val="1714"/>
              </a:spcBef>
              <a:spcAft>
                <a:spcPts val="857"/>
              </a:spcAft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Organizations can use this to identify problems and needs, incorporate the findings into product/process/service design. This </a:t>
            </a:r>
            <a:r>
              <a:rPr lang="en-US" sz="2000" b="1" dirty="0" err="1" smtClean="0">
                <a:solidFill>
                  <a:srgbClr val="C00000"/>
                </a:solidFill>
              </a:rPr>
              <a:t>VoC</a:t>
            </a:r>
            <a:r>
              <a:rPr lang="en-US" sz="2000" b="1" dirty="0" smtClean="0">
                <a:solidFill>
                  <a:srgbClr val="C00000"/>
                </a:solidFill>
              </a:rPr>
              <a:t> data can also be used to drive process improvements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2700" kern="0" dirty="0" smtClean="0">
                <a:solidFill>
                  <a:srgbClr val="1C1C1C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700" kern="0" dirty="0" smtClean="0">
                <a:solidFill>
                  <a:srgbClr val="1C1C1C"/>
                </a:solidFill>
                <a:latin typeface="+mj-lt"/>
                <a:ea typeface="+mj-ea"/>
                <a:cs typeface="+mj-cs"/>
              </a:rPr>
            </a:br>
            <a:r>
              <a:rPr lang="en-US" sz="4000" b="1" kern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Need for proactive methods for </a:t>
            </a:r>
            <a:br>
              <a:rPr lang="en-US" sz="4000" b="1" kern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r>
              <a:rPr lang="en-US" sz="4000" b="1" kern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problem identification</a:t>
            </a:r>
            <a:r>
              <a:rPr lang="en-US" b="1" kern="0" dirty="0" smtClean="0">
                <a:solidFill>
                  <a:srgbClr val="1C1C1C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b="1" kern="0" dirty="0" smtClean="0">
                <a:solidFill>
                  <a:srgbClr val="1C1C1C"/>
                </a:solidFill>
                <a:latin typeface="+mj-lt"/>
                <a:ea typeface="+mj-ea"/>
                <a:cs typeface="+mj-cs"/>
              </a:rPr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91199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1714"/>
              </a:spcBef>
              <a:spcAft>
                <a:spcPts val="1714"/>
              </a:spcAft>
            </a:pPr>
            <a:r>
              <a:rPr lang="en-US" sz="2500" b="1" dirty="0" smtClean="0">
                <a:solidFill>
                  <a:srgbClr val="1C1C1C"/>
                </a:solidFill>
              </a:rPr>
              <a:t>Many successful government/private sector organizations ‘listen’ to the citizens to identify and ‘address’ their problems and needs at a very early stage</a:t>
            </a:r>
          </a:p>
          <a:p>
            <a:pPr lvl="1">
              <a:spcBef>
                <a:spcPts val="1714"/>
              </a:spcBef>
              <a:spcAft>
                <a:spcPts val="1714"/>
              </a:spcAft>
            </a:pPr>
            <a:r>
              <a:rPr lang="en-US" sz="2500" b="1" dirty="0" smtClean="0">
                <a:solidFill>
                  <a:srgbClr val="1C1C1C"/>
                </a:solidFill>
              </a:rPr>
              <a:t>Through proactive methods</a:t>
            </a:r>
          </a:p>
          <a:p>
            <a:pPr>
              <a:spcBef>
                <a:spcPts val="1714"/>
              </a:spcBef>
              <a:spcAft>
                <a:spcPts val="1714"/>
              </a:spcAft>
            </a:pPr>
            <a:r>
              <a:rPr lang="en-US" sz="2500" b="1" dirty="0" smtClean="0">
                <a:solidFill>
                  <a:srgbClr val="1C1C1C"/>
                </a:solidFill>
              </a:rPr>
              <a:t>To build confidence in the citizens</a:t>
            </a:r>
          </a:p>
          <a:p>
            <a:pPr>
              <a:spcBef>
                <a:spcPts val="1714"/>
              </a:spcBef>
              <a:spcAft>
                <a:spcPts val="1714"/>
              </a:spcAft>
            </a:pPr>
            <a:r>
              <a:rPr lang="en-US" sz="2500" b="1" dirty="0" smtClean="0">
                <a:solidFill>
                  <a:srgbClr val="1C1C1C"/>
                </a:solidFill>
              </a:rPr>
              <a:t>To enhance overall image of the organization</a:t>
            </a:r>
          </a:p>
          <a:p>
            <a:pPr>
              <a:spcBef>
                <a:spcPts val="1714"/>
              </a:spcBef>
              <a:spcAft>
                <a:spcPts val="1714"/>
              </a:spcAft>
            </a:pPr>
            <a:r>
              <a:rPr lang="en-US" sz="2500" b="1" dirty="0" smtClean="0">
                <a:solidFill>
                  <a:srgbClr val="1C1C1C"/>
                </a:solidFill>
              </a:rPr>
              <a:t>To minimize the impact of the problems to larger segment of citizens</a:t>
            </a:r>
          </a:p>
          <a:p>
            <a:pPr>
              <a:spcBef>
                <a:spcPts val="1714"/>
              </a:spcBef>
              <a:spcAft>
                <a:spcPts val="1714"/>
              </a:spcAft>
            </a:pPr>
            <a:r>
              <a:rPr lang="en-US" sz="2500" b="1" dirty="0" smtClean="0">
                <a:solidFill>
                  <a:srgbClr val="1C1C1C"/>
                </a:solidFill>
              </a:rPr>
              <a:t>To improve competitiveness – applicable for government as well..</a:t>
            </a:r>
          </a:p>
          <a:p>
            <a:pPr lvl="2">
              <a:spcBef>
                <a:spcPts val="1714"/>
              </a:spcBef>
              <a:spcAft>
                <a:spcPts val="1714"/>
              </a:spcAft>
            </a:pPr>
            <a:r>
              <a:rPr lang="en-US" sz="2500" b="1" dirty="0" smtClean="0">
                <a:solidFill>
                  <a:srgbClr val="1C1C1C"/>
                </a:solidFill>
              </a:rPr>
              <a:t>The most proactive and caring governments today are able to attract  maximum investments in the country or globally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sz="3600" b="1" kern="0" dirty="0" smtClean="0">
                <a:solidFill>
                  <a:srgbClr val="1C1C1C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600" b="1" kern="0" dirty="0" smtClean="0">
                <a:solidFill>
                  <a:srgbClr val="1C1C1C"/>
                </a:solidFill>
                <a:latin typeface="+mj-lt"/>
                <a:ea typeface="+mj-ea"/>
                <a:cs typeface="+mj-cs"/>
              </a:rPr>
            </a:br>
            <a:r>
              <a:rPr lang="en-US" sz="4000" b="1" kern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Need for proactive methods for </a:t>
            </a:r>
            <a:br>
              <a:rPr lang="en-US" sz="4000" b="1" kern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r>
              <a:rPr lang="en-US" sz="4000" b="1" kern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problem identification</a:t>
            </a:r>
            <a:r>
              <a:rPr lang="en-US" sz="4000" kern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000" kern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4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The key to achieving citizen satisfaction is:</a:t>
            </a:r>
          </a:p>
          <a:p>
            <a:pPr lvl="1">
              <a:lnSpc>
                <a:spcPct val="114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To understand the stated &amp; unstated needs of citizens, and</a:t>
            </a:r>
          </a:p>
          <a:p>
            <a:pPr lvl="1">
              <a:lnSpc>
                <a:spcPct val="114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To incorporate them in the service delivery</a:t>
            </a:r>
          </a:p>
          <a:p>
            <a:pPr>
              <a:lnSpc>
                <a:spcPct val="114000"/>
              </a:lnSpc>
            </a:pPr>
            <a:endParaRPr lang="en-US" b="1" dirty="0" smtClean="0">
              <a:solidFill>
                <a:srgbClr val="1C1C1C"/>
              </a:solidFill>
            </a:endParaRPr>
          </a:p>
          <a:p>
            <a:pPr>
              <a:lnSpc>
                <a:spcPct val="114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Why do we need to capture the Voice of Citizen (</a:t>
            </a:r>
            <a:r>
              <a:rPr lang="en-US" b="1" dirty="0" err="1" smtClean="0">
                <a:solidFill>
                  <a:srgbClr val="1C1C1C"/>
                </a:solidFill>
              </a:rPr>
              <a:t>VoC</a:t>
            </a:r>
            <a:r>
              <a:rPr lang="en-US" b="1" dirty="0" smtClean="0">
                <a:solidFill>
                  <a:srgbClr val="1C1C1C"/>
                </a:solidFill>
              </a:rPr>
              <a:t>) for this?</a:t>
            </a:r>
          </a:p>
          <a:p>
            <a:pPr>
              <a:lnSpc>
                <a:spcPct val="114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We need to capture </a:t>
            </a:r>
            <a:r>
              <a:rPr lang="en-US" b="1" dirty="0" err="1" smtClean="0">
                <a:solidFill>
                  <a:srgbClr val="1C1C1C"/>
                </a:solidFill>
              </a:rPr>
              <a:t>VoC</a:t>
            </a:r>
            <a:r>
              <a:rPr lang="en-US" b="1" dirty="0" smtClean="0">
                <a:solidFill>
                  <a:srgbClr val="1C1C1C"/>
                </a:solidFill>
              </a:rPr>
              <a:t> data because</a:t>
            </a:r>
          </a:p>
          <a:p>
            <a:pPr lvl="1">
              <a:lnSpc>
                <a:spcPct val="114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Citizens change</a:t>
            </a:r>
          </a:p>
          <a:p>
            <a:pPr lvl="1">
              <a:lnSpc>
                <a:spcPct val="114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Needs of citizens change</a:t>
            </a:r>
          </a:p>
          <a:p>
            <a:pPr lvl="1">
              <a:lnSpc>
                <a:spcPct val="114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We must deliver what the citizens want, not what we “think” / “know” they want</a:t>
            </a:r>
          </a:p>
          <a:p>
            <a:pPr lvl="1">
              <a:lnSpc>
                <a:spcPct val="114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citizen needs are not always spoken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</p:spPr>
        <p:txBody>
          <a:bodyPr>
            <a:noAutofit/>
          </a:bodyPr>
          <a:lstStyle/>
          <a:p>
            <a:pPr defTabSz="1306220">
              <a:defRPr/>
            </a:pPr>
            <a:r>
              <a:rPr lang="en-US" sz="3600" b="1" kern="0" dirty="0">
                <a:solidFill>
                  <a:srgbClr val="C00000"/>
                </a:solidFill>
              </a:rPr>
              <a:t>Need for proactive methods for </a:t>
            </a:r>
            <a:r>
              <a:rPr lang="en-US" sz="3600" b="1" kern="0" dirty="0" smtClean="0">
                <a:solidFill>
                  <a:srgbClr val="C00000"/>
                </a:solidFill>
              </a:rPr>
              <a:t/>
            </a:r>
            <a:br>
              <a:rPr lang="en-US" sz="3600" b="1" kern="0" dirty="0" smtClean="0">
                <a:solidFill>
                  <a:srgbClr val="C00000"/>
                </a:solidFill>
              </a:rPr>
            </a:br>
            <a:r>
              <a:rPr lang="en-US" sz="3600" b="1" kern="0" dirty="0" smtClean="0">
                <a:solidFill>
                  <a:srgbClr val="C00000"/>
                </a:solidFill>
              </a:rPr>
              <a:t>problem identification</a:t>
            </a:r>
            <a:endParaRPr lang="en-US" sz="3600" b="1" kern="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b="1" i="1" dirty="0" smtClean="0">
                <a:solidFill>
                  <a:srgbClr val="0070C0"/>
                </a:solidFill>
              </a:rPr>
              <a:t>Understanding how different types of needs impact citizens</a:t>
            </a:r>
            <a:endParaRPr lang="en-US" sz="2000" b="1" i="1" dirty="0" smtClean="0">
              <a:solidFill>
                <a:srgbClr val="0070C0"/>
              </a:solidFill>
            </a:endParaRPr>
          </a:p>
          <a:p>
            <a:r>
              <a:rPr lang="en-US" sz="2000" b="1" dirty="0">
                <a:solidFill>
                  <a:srgbClr val="1C1C1C"/>
                </a:solidFill>
              </a:rPr>
              <a:t> </a:t>
            </a:r>
            <a:r>
              <a:rPr lang="en-US" sz="2000" b="1" dirty="0" smtClean="0">
                <a:solidFill>
                  <a:srgbClr val="1C1C1C"/>
                </a:solidFill>
              </a:rPr>
              <a:t>      Basic needs to be met (Must-Haves)</a:t>
            </a:r>
          </a:p>
          <a:p>
            <a:pPr lvl="1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1C1C1C"/>
                </a:solidFill>
              </a:rPr>
              <a:t>Unspoken but Expected</a:t>
            </a:r>
          </a:p>
          <a:p>
            <a:pPr lvl="1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1C1C1C"/>
                </a:solidFill>
              </a:rPr>
              <a:t>No satisfaction if fulfilled but can cause dissatisfaction if not fulfilled</a:t>
            </a:r>
          </a:p>
          <a:p>
            <a:pPr lvl="2"/>
            <a:r>
              <a:rPr lang="en-US" sz="1400" b="1" dirty="0" smtClean="0">
                <a:solidFill>
                  <a:srgbClr val="1C1C1C"/>
                </a:solidFill>
                <a:latin typeface="Albertus Extra Bold" pitchFamily="34" charset="0"/>
              </a:rPr>
              <a:t>e.g. No error in Passport Details</a:t>
            </a:r>
          </a:p>
          <a:p>
            <a:r>
              <a:rPr lang="en-US" sz="2000" b="1" dirty="0" smtClean="0">
                <a:solidFill>
                  <a:srgbClr val="1C1C1C"/>
                </a:solidFill>
              </a:rPr>
              <a:t>Performance needs to be fulfilled</a:t>
            </a:r>
          </a:p>
          <a:p>
            <a:pPr lvl="1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1C1C1C"/>
                </a:solidFill>
              </a:rPr>
              <a:t>Spoken and Expected</a:t>
            </a:r>
          </a:p>
          <a:p>
            <a:pPr lvl="1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1C1C1C"/>
                </a:solidFill>
              </a:rPr>
              <a:t>Fulfillment leads to satisfaction and Non-fulfillment leads to dissatisfaction</a:t>
            </a:r>
          </a:p>
          <a:p>
            <a:pPr lvl="2"/>
            <a:r>
              <a:rPr lang="en-US" sz="1400" b="1" dirty="0" smtClean="0">
                <a:solidFill>
                  <a:srgbClr val="1C1C1C"/>
                </a:solidFill>
                <a:latin typeface="Albertus Extra Bold" pitchFamily="34" charset="0"/>
              </a:rPr>
              <a:t>e.g. Passport received within SLA of 40 – 45 days</a:t>
            </a:r>
          </a:p>
          <a:p>
            <a:r>
              <a:rPr lang="en-US" sz="2000" b="1" dirty="0" smtClean="0">
                <a:solidFill>
                  <a:srgbClr val="1C1C1C"/>
                </a:solidFill>
              </a:rPr>
              <a:t>Delight needs (Wow effect)</a:t>
            </a:r>
          </a:p>
          <a:p>
            <a:pPr lvl="1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1C1C1C"/>
                </a:solidFill>
              </a:rPr>
              <a:t>Unspoken and not expected</a:t>
            </a:r>
          </a:p>
          <a:p>
            <a:pPr lvl="1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1C1C1C"/>
                </a:solidFill>
              </a:rPr>
              <a:t>Delighted if sensed and fulfilled proactively, Not dissatisfied if not fulfilled</a:t>
            </a:r>
          </a:p>
          <a:p>
            <a:pPr lvl="2"/>
            <a:r>
              <a:rPr lang="en-US" sz="1400" b="1" dirty="0" smtClean="0">
                <a:solidFill>
                  <a:srgbClr val="1C1C1C"/>
                </a:solidFill>
                <a:latin typeface="Albertus Extra Bold" pitchFamily="34" charset="0"/>
              </a:rPr>
              <a:t>e.g. Police calls on day of application submission to set up appointment for verification</a:t>
            </a:r>
          </a:p>
          <a:p>
            <a:pPr lvl="2"/>
            <a:r>
              <a:rPr lang="en-US" sz="1400" b="1" dirty="0" smtClean="0">
                <a:solidFill>
                  <a:srgbClr val="1C1C1C"/>
                </a:solidFill>
                <a:latin typeface="Albertus Extra Bold" pitchFamily="34" charset="0"/>
              </a:rPr>
              <a:t>e.g. Passport delivered to house within 5 days op application</a:t>
            </a:r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defTabSz="1306220">
              <a:defRPr/>
            </a:pPr>
            <a:endParaRPr lang="en-US" sz="3600" b="1" kern="0" dirty="0">
              <a:solidFill>
                <a:srgbClr val="1C1C1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Over a period of time Delight needs become Performance needs and then Basic needs. We will have to constantly sense the Delight needs and service the citizen to build a quality organization</a:t>
            </a:r>
          </a:p>
          <a:p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The imperative of GPR in e-Governance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/>
          </a:bodyPr>
          <a:lstStyle/>
          <a:p>
            <a:pPr marL="331091" lvl="1" indent="-331091">
              <a:spcBef>
                <a:spcPts val="857"/>
              </a:spcBef>
              <a:spcAft>
                <a:spcPts val="857"/>
              </a:spcAft>
              <a:buNone/>
            </a:pPr>
            <a:r>
              <a:rPr lang="en-US" sz="1600" b="1" dirty="0" smtClean="0">
                <a:solidFill>
                  <a:srgbClr val="000000"/>
                </a:solidFill>
              </a:rPr>
              <a:t>_     </a:t>
            </a:r>
            <a:r>
              <a:rPr lang="en-US" sz="2600" b="1" dirty="0" smtClean="0">
                <a:solidFill>
                  <a:srgbClr val="000000"/>
                </a:solidFill>
              </a:rPr>
              <a:t>IT enablement (without) GPR provides results to the stakeholders, but may not address all the attributes of service quality</a:t>
            </a:r>
          </a:p>
          <a:p>
            <a:pPr marL="331091" lvl="1" indent="-331091">
              <a:spcBef>
                <a:spcPts val="857"/>
              </a:spcBef>
              <a:spcAft>
                <a:spcPts val="857"/>
              </a:spcAft>
            </a:pPr>
            <a:r>
              <a:rPr lang="en-US" sz="2600" b="1" dirty="0" smtClean="0">
                <a:solidFill>
                  <a:srgbClr val="000000"/>
                </a:solidFill>
              </a:rPr>
              <a:t>In particular, IT enablement of an inefficient business process can only lead to ‘inefficient IT enabled process’ – delivering the same results with marginal improvement</a:t>
            </a:r>
          </a:p>
          <a:p>
            <a:pPr marL="331091" lvl="1" indent="-331091">
              <a:spcBef>
                <a:spcPts val="857"/>
              </a:spcBef>
              <a:spcAft>
                <a:spcPts val="857"/>
              </a:spcAft>
            </a:pPr>
            <a:r>
              <a:rPr lang="en-US" sz="2600" b="1" dirty="0" smtClean="0">
                <a:solidFill>
                  <a:srgbClr val="000000"/>
                </a:solidFill>
              </a:rPr>
              <a:t>GPR may support organizations in dramatic improvement of performance and application of IT on reengineered processes will yield better results for stakeholders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Need for identifying or defining the ‘problem’ right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endParaRPr lang="en-US" b="1" i="1" dirty="0" smtClean="0"/>
          </a:p>
          <a:p>
            <a:endParaRPr lang="en-US" b="1" i="1" dirty="0" smtClean="0"/>
          </a:p>
          <a:p>
            <a:pPr algn="ctr">
              <a:buNone/>
            </a:pPr>
            <a:r>
              <a:rPr lang="en-US" b="1" i="1" dirty="0" smtClean="0"/>
              <a:t>To find right answers/right solutions, it is important to understand/ define the problems or needs right…</a:t>
            </a:r>
          </a:p>
          <a:p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Common challenges with Needs/Problems reported/identified..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562600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8000" b="1" dirty="0" smtClean="0">
                <a:solidFill>
                  <a:srgbClr val="1C1C1C"/>
                </a:solidFill>
              </a:rPr>
              <a:t> </a:t>
            </a:r>
            <a:r>
              <a:rPr lang="en-US" sz="9600" b="1" dirty="0" smtClean="0">
                <a:solidFill>
                  <a:srgbClr val="1C1C1C"/>
                </a:solidFill>
              </a:rPr>
              <a:t>The services are of very poor quality </a:t>
            </a:r>
          </a:p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9600" b="1" dirty="0" smtClean="0">
                <a:solidFill>
                  <a:srgbClr val="1C1C1C"/>
                </a:solidFill>
              </a:rPr>
              <a:t>  There is no transparency in government services </a:t>
            </a:r>
          </a:p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9600" b="1" dirty="0" smtClean="0">
                <a:solidFill>
                  <a:srgbClr val="1C1C1C"/>
                </a:solidFill>
              </a:rPr>
              <a:t>  I am not satisfied with the services</a:t>
            </a:r>
          </a:p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9600" b="1" dirty="0" smtClean="0">
                <a:solidFill>
                  <a:srgbClr val="1C1C1C"/>
                </a:solidFill>
              </a:rPr>
              <a:t>  We need to computerize this process/workflow (problems   don’t define solutions)</a:t>
            </a:r>
          </a:p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9600" b="1" dirty="0" smtClean="0">
                <a:solidFill>
                  <a:srgbClr val="1C1C1C"/>
                </a:solidFill>
              </a:rPr>
              <a:t>It is too expensive to deal with government</a:t>
            </a:r>
          </a:p>
          <a:p>
            <a:pPr algn="ctr">
              <a:spcBef>
                <a:spcPts val="1714"/>
              </a:spcBef>
              <a:spcAft>
                <a:spcPts val="857"/>
              </a:spcAft>
              <a:buNone/>
            </a:pPr>
            <a:r>
              <a:rPr lang="en-US" sz="9600" b="1" i="1" dirty="0" smtClean="0"/>
              <a:t>None of these problem statements hint at the real ‘problems’ – they don’t identify the specific problems or specific needs with a specific service/specific task or specific output…</a:t>
            </a:r>
          </a:p>
          <a:p>
            <a:pPr algn="ctr">
              <a:spcBef>
                <a:spcPts val="1714"/>
              </a:spcBef>
              <a:spcAft>
                <a:spcPts val="857"/>
              </a:spcAft>
              <a:buNone/>
            </a:pPr>
            <a:r>
              <a:rPr lang="en-US" sz="9600" b="1" i="1" dirty="0" smtClean="0"/>
              <a:t>Such problems are difficult to resolve….</a:t>
            </a:r>
          </a:p>
          <a:p>
            <a:pPr algn="ctr">
              <a:spcBef>
                <a:spcPts val="1714"/>
              </a:spcBef>
              <a:spcAft>
                <a:spcPts val="857"/>
              </a:spcAft>
              <a:buNone/>
            </a:pPr>
            <a:endParaRPr lang="en-US" sz="8000" b="1" i="1" dirty="0" smtClean="0"/>
          </a:p>
          <a:p>
            <a:pPr>
              <a:spcBef>
                <a:spcPts val="1714"/>
              </a:spcBef>
              <a:spcAft>
                <a:spcPts val="857"/>
              </a:spcAft>
            </a:pPr>
            <a:endParaRPr lang="en-US" sz="8000" b="1" dirty="0" smtClean="0">
              <a:solidFill>
                <a:srgbClr val="1C1C1C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Understanding Problem Statements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What is a Problem Statement?</a:t>
            </a:r>
          </a:p>
          <a:p>
            <a:pPr lvl="1">
              <a:lnSpc>
                <a:spcPct val="120000"/>
              </a:lnSpc>
            </a:pPr>
            <a:r>
              <a:rPr lang="en-US" sz="3200" b="1" dirty="0" smtClean="0">
                <a:solidFill>
                  <a:srgbClr val="1C1C1C"/>
                </a:solidFill>
              </a:rPr>
              <a:t>A Problem Statement is a specific description of the current situation of the problem that will be addressed by the organization in measurable terms</a:t>
            </a:r>
          </a:p>
          <a:p>
            <a:pPr>
              <a:lnSpc>
                <a:spcPct val="120000"/>
              </a:lnSpc>
            </a:pPr>
            <a:endParaRPr lang="en-US" b="1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Why develop a problem statement?</a:t>
            </a:r>
          </a:p>
          <a:p>
            <a:pPr lvl="1">
              <a:lnSpc>
                <a:spcPct val="120000"/>
              </a:lnSpc>
            </a:pPr>
            <a:r>
              <a:rPr lang="en-US" sz="3200" b="1" dirty="0" smtClean="0">
                <a:solidFill>
                  <a:srgbClr val="1C1C1C"/>
                </a:solidFill>
              </a:rPr>
              <a:t>To develop a shared understanding of the problem that the organization is trying to address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Understanding Problem Statements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4000"/>
              </a:lnSpc>
              <a:spcBef>
                <a:spcPts val="857"/>
              </a:spcBef>
              <a:spcAft>
                <a:spcPts val="1714"/>
              </a:spcAft>
            </a:pPr>
            <a:r>
              <a:rPr lang="en-US" sz="2800" b="1" dirty="0" smtClean="0">
                <a:solidFill>
                  <a:srgbClr val="1C1C1C"/>
                </a:solidFill>
              </a:rPr>
              <a:t>Example of good problem statements (</a:t>
            </a:r>
            <a:r>
              <a:rPr lang="en-US" sz="2800" b="1" i="1" dirty="0" smtClean="0">
                <a:solidFill>
                  <a:srgbClr val="1C1C1C"/>
                </a:solidFill>
              </a:rPr>
              <a:t>illustrative only</a:t>
            </a:r>
            <a:r>
              <a:rPr lang="en-US" sz="2800" b="1" dirty="0" smtClean="0">
                <a:solidFill>
                  <a:srgbClr val="1C1C1C"/>
                </a:solidFill>
              </a:rPr>
              <a:t>)</a:t>
            </a:r>
          </a:p>
          <a:p>
            <a:pPr lvl="1">
              <a:lnSpc>
                <a:spcPct val="114000"/>
              </a:lnSpc>
              <a:spcBef>
                <a:spcPts val="857"/>
              </a:spcBef>
              <a:spcAft>
                <a:spcPts val="1714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Only 40% of the ration items distributed through PDS are reaching eligible families</a:t>
            </a:r>
          </a:p>
          <a:p>
            <a:pPr lvl="1">
              <a:lnSpc>
                <a:spcPct val="114000"/>
              </a:lnSpc>
              <a:spcBef>
                <a:spcPts val="857"/>
              </a:spcBef>
              <a:spcAft>
                <a:spcPts val="1714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It takes approximately two months to obtain death certificate</a:t>
            </a:r>
          </a:p>
          <a:p>
            <a:pPr lvl="1">
              <a:lnSpc>
                <a:spcPct val="114000"/>
              </a:lnSpc>
              <a:spcBef>
                <a:spcPts val="857"/>
              </a:spcBef>
              <a:spcAft>
                <a:spcPts val="1714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It requires minimum of ten visits to get the pension amount sanctioned….</a:t>
            </a:r>
          </a:p>
          <a:p>
            <a:pPr lvl="1">
              <a:lnSpc>
                <a:spcPct val="114000"/>
              </a:lnSpc>
              <a:spcBef>
                <a:spcPts val="857"/>
              </a:spcBef>
              <a:spcAft>
                <a:spcPts val="1714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Process for Passport Issuance on Turn Around Time metric is operating at only 38% within SLA</a:t>
            </a:r>
          </a:p>
          <a:p>
            <a:pPr lvl="1">
              <a:lnSpc>
                <a:spcPct val="114000"/>
              </a:lnSpc>
              <a:spcBef>
                <a:spcPts val="857"/>
              </a:spcBef>
              <a:spcAft>
                <a:spcPts val="1714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It takes 2-4 hours to get the railway reservation done in Metro cities in India for reservations across the counter…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So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</a:rPr>
              <a:t>what makes a good Problem Statement?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A good Problem Statement</a:t>
            </a:r>
          </a:p>
          <a:p>
            <a:pPr lvl="1">
              <a:lnSpc>
                <a:spcPct val="120000"/>
              </a:lnSpc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States the effect and not the cause (What is wrong &amp; not Why it is wrong)</a:t>
            </a:r>
          </a:p>
          <a:p>
            <a:pPr lvl="1">
              <a:lnSpc>
                <a:spcPct val="120000"/>
              </a:lnSpc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Focuses on the gap (between “What Is” &amp; “What should be”)</a:t>
            </a:r>
          </a:p>
          <a:p>
            <a:pPr lvl="1">
              <a:lnSpc>
                <a:spcPct val="120000"/>
              </a:lnSpc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Is measurable (How often, How much, When)</a:t>
            </a:r>
          </a:p>
          <a:p>
            <a:pPr lvl="1">
              <a:lnSpc>
                <a:spcPct val="120000"/>
              </a:lnSpc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Is specific (avoids broad &amp; ambiguous categories)</a:t>
            </a:r>
          </a:p>
          <a:p>
            <a:pPr lvl="1">
              <a:lnSpc>
                <a:spcPct val="120000"/>
              </a:lnSpc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Is a statement, not a question</a:t>
            </a:r>
          </a:p>
          <a:p>
            <a:pPr lvl="1">
              <a:lnSpc>
                <a:spcPct val="120000"/>
              </a:lnSpc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Focuses on the “Pain Area” (How Customers / Citizens, Employees and the Government are affected)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So how do you write good Problem Statements?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Focus on the following questions</a:t>
            </a:r>
          </a:p>
          <a:p>
            <a:pPr lvl="1">
              <a:lnSpc>
                <a:spcPct val="114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Which outputs don’t meet expectations?</a:t>
            </a:r>
          </a:p>
          <a:p>
            <a:pPr lvl="1">
              <a:lnSpc>
                <a:spcPct val="114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When and where do the problems occur? </a:t>
            </a:r>
          </a:p>
          <a:p>
            <a:pPr lvl="1">
              <a:lnSpc>
                <a:spcPct val="114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How big is the problem?</a:t>
            </a:r>
          </a:p>
          <a:p>
            <a:pPr lvl="1">
              <a:lnSpc>
                <a:spcPct val="114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What is the impact of the problem?</a:t>
            </a:r>
          </a:p>
          <a:p>
            <a:pPr>
              <a:lnSpc>
                <a:spcPct val="114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Things to be careful of / avoid</a:t>
            </a:r>
          </a:p>
          <a:p>
            <a:pPr lvl="1">
              <a:lnSpc>
                <a:spcPct val="114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Avoid pre-determined solutions</a:t>
            </a:r>
          </a:p>
          <a:p>
            <a:pPr lvl="1">
              <a:lnSpc>
                <a:spcPct val="114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Do not blame people</a:t>
            </a:r>
          </a:p>
          <a:p>
            <a:pPr lvl="1">
              <a:lnSpc>
                <a:spcPct val="114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Ensure that the problem statement is easily understandable by all</a:t>
            </a:r>
          </a:p>
          <a:p>
            <a:pPr lvl="1">
              <a:lnSpc>
                <a:spcPct val="114000"/>
              </a:lnSpc>
            </a:pPr>
            <a:r>
              <a:rPr lang="en-US" sz="2200" b="1" dirty="0" smtClean="0">
                <a:solidFill>
                  <a:srgbClr val="1C1C1C"/>
                </a:solidFill>
              </a:rPr>
              <a:t>Avoid including “Why”, “lack of”, “due to” since they may imply solutions and thus mislead team members</a:t>
            </a:r>
          </a:p>
          <a:p>
            <a:endParaRPr lang="en-US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When are the Problems identified in e-Governance Project Lifecycle?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4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The business level challenges/problems are identified and analyzed at </a:t>
            </a:r>
            <a:r>
              <a:rPr lang="en-US" b="1" u="sng" dirty="0" smtClean="0">
                <a:solidFill>
                  <a:srgbClr val="1C1C1C"/>
                </a:solidFill>
              </a:rPr>
              <a:t>e-Governance Strategy level</a:t>
            </a:r>
          </a:p>
          <a:p>
            <a:pPr>
              <a:lnSpc>
                <a:spcPct val="114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The strategy should clearly identify the </a:t>
            </a:r>
            <a:r>
              <a:rPr lang="en-US" b="1" u="sng" dirty="0" smtClean="0">
                <a:solidFill>
                  <a:srgbClr val="1C1C1C"/>
                </a:solidFill>
              </a:rPr>
              <a:t>business problems </a:t>
            </a:r>
            <a:r>
              <a:rPr lang="en-US" b="1" dirty="0" smtClean="0">
                <a:solidFill>
                  <a:srgbClr val="1C1C1C"/>
                </a:solidFill>
              </a:rPr>
              <a:t>and should focus on addressing or solving the business issues confronted by the organization</a:t>
            </a:r>
          </a:p>
          <a:p>
            <a:pPr>
              <a:lnSpc>
                <a:spcPct val="114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The goals and objectives defined under e-Governance strategy shall be </a:t>
            </a:r>
            <a:r>
              <a:rPr lang="en-US" b="1" u="sng" dirty="0" smtClean="0">
                <a:solidFill>
                  <a:srgbClr val="1C1C1C"/>
                </a:solidFill>
              </a:rPr>
              <a:t>based on the problems/challenges or priority areas </a:t>
            </a:r>
            <a:r>
              <a:rPr lang="en-US" b="1" dirty="0" smtClean="0">
                <a:solidFill>
                  <a:srgbClr val="1C1C1C"/>
                </a:solidFill>
              </a:rPr>
              <a:t>of the business</a:t>
            </a:r>
          </a:p>
          <a:p>
            <a:pPr>
              <a:lnSpc>
                <a:spcPct val="114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These goals and objectives defined in e-Governance strategy shall </a:t>
            </a:r>
            <a:r>
              <a:rPr lang="en-US" b="1" u="sng" dirty="0" smtClean="0">
                <a:solidFill>
                  <a:srgbClr val="1C1C1C"/>
                </a:solidFill>
              </a:rPr>
              <a:t>form the key inputs for GPR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An Example of these Learnings in a Government of India Ministry</a:t>
            </a:r>
            <a:endParaRPr lang="en-US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sz="3100" kern="0" dirty="0" smtClean="0">
                <a:solidFill>
                  <a:srgbClr val="1C1C1C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100" kern="0" dirty="0" smtClean="0">
                <a:solidFill>
                  <a:srgbClr val="1C1C1C"/>
                </a:solidFill>
                <a:latin typeface="+mj-lt"/>
                <a:ea typeface="+mj-ea"/>
                <a:cs typeface="+mj-cs"/>
              </a:rPr>
            </a:br>
            <a:r>
              <a:rPr lang="en-US" sz="3100" kern="0" dirty="0">
                <a:solidFill>
                  <a:srgbClr val="1C1C1C"/>
                </a:solidFill>
              </a:rPr>
              <a:t/>
            </a:r>
            <a:br>
              <a:rPr lang="en-US" sz="3100" kern="0" dirty="0">
                <a:solidFill>
                  <a:srgbClr val="1C1C1C"/>
                </a:solidFill>
              </a:rPr>
            </a:br>
            <a:r>
              <a:rPr lang="en-US" sz="4000" b="1" kern="0" dirty="0" smtClean="0">
                <a:solidFill>
                  <a:srgbClr val="C00000"/>
                </a:solidFill>
              </a:rPr>
              <a:t>E</a:t>
            </a:r>
            <a:r>
              <a:rPr lang="en-US" sz="4000" b="1" dirty="0" smtClean="0">
                <a:solidFill>
                  <a:srgbClr val="C00000"/>
                </a:solidFill>
              </a:rPr>
              <a:t>xample in Government – Ministry of Corporate Affairs (MCA) – Project  MCA 21</a:t>
            </a:r>
            <a:r>
              <a:rPr lang="en-US" sz="4000" b="1" kern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000" b="1" kern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55000" lnSpcReduction="20000"/>
          </a:bodyPr>
          <a:lstStyle/>
          <a:p>
            <a:pPr>
              <a:spcBef>
                <a:spcPts val="1714"/>
              </a:spcBef>
              <a:spcAft>
                <a:spcPts val="1714"/>
              </a:spcAft>
              <a:buNone/>
            </a:pPr>
            <a:r>
              <a:rPr lang="en-US" sz="2800" i="1" dirty="0" smtClean="0">
                <a:solidFill>
                  <a:srgbClr val="1C1C1C"/>
                </a:solidFill>
              </a:rPr>
              <a:t> </a:t>
            </a:r>
          </a:p>
          <a:p>
            <a:pPr>
              <a:spcBef>
                <a:spcPts val="1714"/>
              </a:spcBef>
              <a:spcAft>
                <a:spcPts val="1714"/>
              </a:spcAft>
            </a:pPr>
            <a:r>
              <a:rPr lang="en-US" sz="3800" b="1" dirty="0" smtClean="0">
                <a:solidFill>
                  <a:srgbClr val="1C1C1C"/>
                </a:solidFill>
              </a:rPr>
              <a:t>MCA has implemented e-Governance initiative i.e. MCA21 for facilitating online services to the companies / entrepreneurs</a:t>
            </a:r>
          </a:p>
          <a:p>
            <a:pPr lvl="2">
              <a:spcBef>
                <a:spcPts val="1714"/>
              </a:spcBef>
              <a:spcAft>
                <a:spcPts val="1714"/>
              </a:spcAft>
            </a:pPr>
            <a:r>
              <a:rPr lang="en-US" sz="3800" b="1" dirty="0" smtClean="0">
                <a:solidFill>
                  <a:srgbClr val="1C1C1C"/>
                </a:solidFill>
              </a:rPr>
              <a:t>Online registration of companies</a:t>
            </a:r>
          </a:p>
          <a:p>
            <a:pPr lvl="2">
              <a:spcBef>
                <a:spcPts val="1714"/>
              </a:spcBef>
              <a:spcAft>
                <a:spcPts val="1714"/>
              </a:spcAft>
            </a:pPr>
            <a:r>
              <a:rPr lang="en-US" sz="3800" b="1" dirty="0" smtClean="0">
                <a:solidFill>
                  <a:srgbClr val="1C1C1C"/>
                </a:solidFill>
              </a:rPr>
              <a:t>Online filing of returns …</a:t>
            </a:r>
          </a:p>
          <a:p>
            <a:pPr>
              <a:spcBef>
                <a:spcPts val="1714"/>
              </a:spcBef>
              <a:spcAft>
                <a:spcPts val="1714"/>
              </a:spcAft>
            </a:pPr>
            <a:r>
              <a:rPr lang="en-US" sz="3800" b="1" dirty="0" smtClean="0">
                <a:solidFill>
                  <a:srgbClr val="1C1C1C"/>
                </a:solidFill>
              </a:rPr>
              <a:t>MCA has identified certain key benefits for its citizens</a:t>
            </a:r>
          </a:p>
          <a:p>
            <a:pPr lvl="2">
              <a:spcBef>
                <a:spcPts val="1714"/>
              </a:spcBef>
              <a:spcAft>
                <a:spcPts val="1714"/>
              </a:spcAft>
            </a:pPr>
            <a:r>
              <a:rPr lang="en-US" sz="3800" b="1" dirty="0" smtClean="0">
                <a:solidFill>
                  <a:srgbClr val="1C1C1C"/>
                </a:solidFill>
              </a:rPr>
              <a:t>Reducing the time in transacting with the Ministry</a:t>
            </a:r>
          </a:p>
          <a:p>
            <a:pPr lvl="2">
              <a:spcBef>
                <a:spcPts val="1714"/>
              </a:spcBef>
              <a:spcAft>
                <a:spcPts val="1714"/>
              </a:spcAft>
            </a:pPr>
            <a:r>
              <a:rPr lang="en-US" sz="3800" b="1" dirty="0" smtClean="0">
                <a:solidFill>
                  <a:srgbClr val="1C1C1C"/>
                </a:solidFill>
              </a:rPr>
              <a:t>Reducing the cost in transacting with Ministry</a:t>
            </a:r>
            <a:endParaRPr lang="en-US" sz="2800" b="1" dirty="0" smtClean="0">
              <a:solidFill>
                <a:srgbClr val="1C1C1C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1714"/>
              </a:spcBef>
              <a:spcAft>
                <a:spcPts val="1714"/>
              </a:spcAft>
            </a:pPr>
            <a:r>
              <a:rPr lang="en-US" sz="3600" b="1" dirty="0" smtClean="0">
                <a:solidFill>
                  <a:srgbClr val="C00000"/>
                </a:solidFill>
              </a:rPr>
              <a:t>Example  Project MCA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25000" lnSpcReduction="20000"/>
          </a:bodyPr>
          <a:lstStyle/>
          <a:p>
            <a:pPr>
              <a:spcBef>
                <a:spcPts val="1714"/>
              </a:spcBef>
              <a:spcAft>
                <a:spcPts val="1714"/>
              </a:spcAft>
              <a:buNone/>
            </a:pPr>
            <a:r>
              <a:rPr lang="en-US" sz="9600" b="1" dirty="0" smtClean="0">
                <a:solidFill>
                  <a:srgbClr val="1C1C1C"/>
                </a:solidFill>
              </a:rPr>
              <a:t>Post system implementation, Ministry has created framework for listening to the citizens at regular intervals through proactive methods to identify:</a:t>
            </a:r>
          </a:p>
          <a:p>
            <a:pPr lvl="1">
              <a:spcBef>
                <a:spcPts val="1714"/>
              </a:spcBef>
              <a:spcAft>
                <a:spcPts val="1714"/>
              </a:spcAft>
            </a:pPr>
            <a:r>
              <a:rPr lang="en-US" sz="9600" b="1" dirty="0" smtClean="0">
                <a:solidFill>
                  <a:srgbClr val="1C1C1C"/>
                </a:solidFill>
              </a:rPr>
              <a:t>Benefits from the new system</a:t>
            </a:r>
            <a:endParaRPr lang="en-US" sz="7200" b="1" dirty="0" smtClean="0">
              <a:solidFill>
                <a:srgbClr val="1C1C1C"/>
              </a:solidFill>
            </a:endParaRPr>
          </a:p>
          <a:p>
            <a:pPr lvl="1">
              <a:spcBef>
                <a:spcPts val="1714"/>
              </a:spcBef>
              <a:spcAft>
                <a:spcPts val="1714"/>
              </a:spcAft>
            </a:pPr>
            <a:r>
              <a:rPr lang="en-US" sz="9600" b="1" dirty="0" smtClean="0">
                <a:solidFill>
                  <a:srgbClr val="1C1C1C"/>
                </a:solidFill>
              </a:rPr>
              <a:t>Areas of improvement in the new system</a:t>
            </a:r>
            <a:endParaRPr lang="en-US" sz="7200" b="1" dirty="0" smtClean="0">
              <a:solidFill>
                <a:srgbClr val="1C1C1C"/>
              </a:solidFill>
            </a:endParaRPr>
          </a:p>
          <a:p>
            <a:pPr lvl="1">
              <a:spcBef>
                <a:spcPts val="1714"/>
              </a:spcBef>
              <a:spcAft>
                <a:spcPts val="1714"/>
              </a:spcAft>
            </a:pPr>
            <a:r>
              <a:rPr lang="en-US" sz="9600" b="1" dirty="0" smtClean="0">
                <a:solidFill>
                  <a:srgbClr val="1C1C1C"/>
                </a:solidFill>
              </a:rPr>
              <a:t>Challenges/issues in the new processes/systems</a:t>
            </a:r>
          </a:p>
          <a:p>
            <a:pPr>
              <a:spcBef>
                <a:spcPts val="1714"/>
              </a:spcBef>
              <a:spcAft>
                <a:spcPts val="1714"/>
              </a:spcAft>
            </a:pPr>
            <a:r>
              <a:rPr lang="en-US" sz="7200" b="1" dirty="0" smtClean="0">
                <a:solidFill>
                  <a:srgbClr val="1C1C1C"/>
                </a:solidFill>
              </a:rPr>
              <a:t>Ministry has worked on addressing the identified issues and challenges to strengthen the systems and processes</a:t>
            </a:r>
          </a:p>
          <a:p>
            <a:pPr algn="ctr">
              <a:spcBef>
                <a:spcPts val="1714"/>
              </a:spcBef>
              <a:spcAft>
                <a:spcPts val="1714"/>
              </a:spcAft>
              <a:buNone/>
            </a:pPr>
            <a:r>
              <a:rPr lang="en-US" sz="9600" b="1" dirty="0" smtClean="0">
                <a:solidFill>
                  <a:srgbClr val="C00000"/>
                </a:solidFill>
              </a:rPr>
              <a:t>MCA21 is regarded as one of the most successful e-Governance initiatives in India and industry has experienced a true service transformation</a:t>
            </a:r>
            <a:endParaRPr lang="en-US" sz="12800" b="1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Why Organizations do GPR/BPR ?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91200"/>
          </a:xfrm>
        </p:spPr>
        <p:txBody>
          <a:bodyPr>
            <a:noAutofit/>
          </a:bodyPr>
          <a:lstStyle/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2400" b="1" dirty="0" smtClean="0"/>
              <a:t>To address the specific concerns of the stakeholders (Citizens/Businesses/ Employees)</a:t>
            </a:r>
          </a:p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2400" b="1" dirty="0" smtClean="0"/>
              <a:t>To address the challenges and issues in the services and service delivery</a:t>
            </a:r>
          </a:p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2400" b="1" dirty="0" smtClean="0"/>
              <a:t>To improve the quality of the services</a:t>
            </a:r>
          </a:p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2400" b="1" dirty="0" smtClean="0"/>
              <a:t>To adopt best practices from similar environments</a:t>
            </a:r>
          </a:p>
          <a:p>
            <a:pPr>
              <a:spcBef>
                <a:spcPts val="1714"/>
              </a:spcBef>
              <a:spcAft>
                <a:spcPts val="857"/>
              </a:spcAft>
            </a:pPr>
            <a:r>
              <a:rPr lang="en-US" sz="2400" b="1" dirty="0" smtClean="0"/>
              <a:t>To address the changing needs of the citizens (citizens and businesses) and the government</a:t>
            </a:r>
          </a:p>
          <a:p>
            <a:pPr algn="ctr">
              <a:spcBef>
                <a:spcPts val="1714"/>
              </a:spcBef>
              <a:spcAft>
                <a:spcPts val="857"/>
              </a:spcAft>
              <a:buNone/>
            </a:pPr>
            <a:r>
              <a:rPr lang="en-US" sz="2000" b="1" i="1" dirty="0" smtClean="0">
                <a:solidFill>
                  <a:srgbClr val="0070C0"/>
                </a:solidFill>
              </a:rPr>
              <a:t>In Summary, GPR is undertaken to address ‘problems’ or ‘needs’ of the organization or  citizens, with an objective to improve the overall quality of the services</a:t>
            </a:r>
            <a:endParaRPr lang="en-US" sz="2000" b="1" i="1" dirty="0" smtClean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 algn="ctr"/>
            <a:endParaRPr lang="en-US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End of Session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kern="0" dirty="0" smtClean="0">
                <a:solidFill>
                  <a:srgbClr val="1C1C1C"/>
                </a:solidFill>
              </a:rPr>
              <a:t/>
            </a:r>
            <a:br>
              <a:rPr lang="en-US" sz="3600" b="1" kern="0" dirty="0" smtClean="0">
                <a:solidFill>
                  <a:srgbClr val="1C1C1C"/>
                </a:solidFill>
              </a:rPr>
            </a:br>
            <a:r>
              <a:rPr lang="en-US" sz="3600" b="1" kern="0" dirty="0" smtClean="0">
                <a:solidFill>
                  <a:srgbClr val="C00000"/>
                </a:solidFill>
              </a:rPr>
              <a:t>Some reported problems  in Government Services</a:t>
            </a:r>
            <a:br>
              <a:rPr lang="en-US" sz="3600" b="1" kern="0" dirty="0" smtClean="0">
                <a:solidFill>
                  <a:srgbClr val="C00000"/>
                </a:solidFill>
              </a:rPr>
            </a:b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 fontScale="25000" lnSpcReduction="20000"/>
          </a:bodyPr>
          <a:lstStyle/>
          <a:p>
            <a:pPr marL="498904" indent="-498904" defTabSz="993272">
              <a:spcBef>
                <a:spcPts val="1714"/>
              </a:spcBef>
              <a:spcAft>
                <a:spcPts val="1714"/>
              </a:spcAft>
              <a:buSzPct val="100000"/>
              <a:defRPr/>
            </a:pPr>
            <a:r>
              <a:rPr lang="en-US" sz="9600" b="1" kern="0" dirty="0" smtClean="0">
                <a:solidFill>
                  <a:srgbClr val="1C1C1C"/>
                </a:solidFill>
              </a:rPr>
              <a:t>It calls for too many visits to the department for completion of service </a:t>
            </a:r>
          </a:p>
          <a:p>
            <a:pPr marL="498904" indent="-498904" defTabSz="993272">
              <a:spcBef>
                <a:spcPts val="1714"/>
              </a:spcBef>
              <a:spcAft>
                <a:spcPts val="1714"/>
              </a:spcAft>
              <a:buSzPct val="100000"/>
              <a:defRPr/>
            </a:pPr>
            <a:r>
              <a:rPr lang="en-US" sz="9600" b="1" kern="0" dirty="0" smtClean="0">
                <a:solidFill>
                  <a:srgbClr val="1C1C1C"/>
                </a:solidFill>
              </a:rPr>
              <a:t>It takes lot of time to get the service </a:t>
            </a:r>
          </a:p>
          <a:p>
            <a:pPr marL="498904" indent="-498904" defTabSz="993272">
              <a:spcBef>
                <a:spcPts val="1714"/>
              </a:spcBef>
              <a:spcAft>
                <a:spcPts val="1714"/>
              </a:spcAft>
              <a:buSzPct val="100000"/>
              <a:defRPr/>
            </a:pPr>
            <a:r>
              <a:rPr lang="en-US" sz="9600" b="1" kern="0" dirty="0" smtClean="0">
                <a:solidFill>
                  <a:srgbClr val="1C1C1C"/>
                </a:solidFill>
              </a:rPr>
              <a:t>It is expensive to complete the transaction</a:t>
            </a:r>
          </a:p>
          <a:p>
            <a:pPr marL="498904" indent="-498904" defTabSz="993272">
              <a:spcBef>
                <a:spcPts val="1714"/>
              </a:spcBef>
              <a:spcAft>
                <a:spcPts val="1714"/>
              </a:spcAft>
              <a:buSzPct val="100000"/>
              <a:defRPr/>
            </a:pPr>
            <a:r>
              <a:rPr lang="en-US" sz="9600" b="1" kern="0" dirty="0" smtClean="0">
                <a:solidFill>
                  <a:srgbClr val="1C1C1C"/>
                </a:solidFill>
              </a:rPr>
              <a:t>The welfare benefits of government are not reaching the eligible families</a:t>
            </a:r>
          </a:p>
          <a:p>
            <a:pPr marL="498904" indent="-498904" defTabSz="993272">
              <a:spcBef>
                <a:spcPts val="1714"/>
              </a:spcBef>
              <a:spcAft>
                <a:spcPts val="1714"/>
              </a:spcAft>
              <a:buSzPct val="100000"/>
              <a:defRPr/>
            </a:pPr>
            <a:r>
              <a:rPr lang="en-US" sz="9600" b="1" kern="0" dirty="0" smtClean="0">
                <a:solidFill>
                  <a:srgbClr val="1C1C1C"/>
                </a:solidFill>
              </a:rPr>
              <a:t>Healthcare services not delivered on time</a:t>
            </a:r>
          </a:p>
          <a:p>
            <a:pPr marL="498904" indent="-498904" defTabSz="993272">
              <a:spcBef>
                <a:spcPts val="1714"/>
              </a:spcBef>
              <a:spcAft>
                <a:spcPts val="1714"/>
              </a:spcAft>
              <a:buSzPct val="100000"/>
              <a:defRPr/>
            </a:pPr>
            <a:r>
              <a:rPr lang="en-US" sz="9600" b="1" kern="0" dirty="0" smtClean="0">
                <a:solidFill>
                  <a:srgbClr val="1C1C1C"/>
                </a:solidFill>
              </a:rPr>
              <a:t>Land records management framework not ensuring ownership of the properties</a:t>
            </a:r>
          </a:p>
          <a:p>
            <a:pPr marL="498904" indent="-498904" defTabSz="993272">
              <a:spcBef>
                <a:spcPts val="1714"/>
              </a:spcBef>
              <a:spcAft>
                <a:spcPts val="1714"/>
              </a:spcAft>
              <a:buSzPct val="100000"/>
              <a:defRPr/>
            </a:pPr>
            <a:r>
              <a:rPr lang="en-US" sz="9600" b="1" kern="0" dirty="0" smtClean="0">
                <a:solidFill>
                  <a:srgbClr val="1C1C1C"/>
                </a:solidFill>
              </a:rPr>
              <a:t>It takes very long to get the welfare benefits…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ln/>
                <a:latin typeface="Arial"/>
              </a:rPr>
              <a:t>Step1-     E-Governance Strategy  Development</a:t>
            </a:r>
          </a:p>
          <a:p>
            <a:pPr>
              <a:buNone/>
            </a:pPr>
            <a:r>
              <a:rPr lang="en-US" sz="2800" b="1" dirty="0" smtClean="0">
                <a:ln/>
                <a:latin typeface="Arial"/>
              </a:rPr>
              <a:t>Step 2-    Current State Assessment</a:t>
            </a:r>
          </a:p>
          <a:p>
            <a:pPr>
              <a:buNone/>
            </a:pPr>
            <a:r>
              <a:rPr lang="en-US" sz="2800" b="1" dirty="0" smtClean="0">
                <a:ln/>
                <a:latin typeface="Arial"/>
              </a:rPr>
              <a:t>Step 3-    Future State Definition </a:t>
            </a:r>
          </a:p>
          <a:p>
            <a:pPr>
              <a:buNone/>
            </a:pPr>
            <a:r>
              <a:rPr lang="en-US" sz="2800" b="1" dirty="0" smtClean="0">
                <a:ln/>
                <a:latin typeface="Arial"/>
              </a:rPr>
              <a:t>Step 4 -   Implementation approach </a:t>
            </a:r>
          </a:p>
          <a:p>
            <a:pPr>
              <a:buNone/>
            </a:pPr>
            <a:r>
              <a:rPr lang="en-US" sz="2800" b="1" dirty="0" smtClean="0">
                <a:ln/>
                <a:latin typeface="Arial"/>
              </a:rPr>
              <a:t>                and sourcing</a:t>
            </a:r>
          </a:p>
          <a:p>
            <a:pPr>
              <a:buNone/>
            </a:pPr>
            <a:r>
              <a:rPr lang="en-US" sz="2800" b="1" dirty="0" smtClean="0">
                <a:ln/>
                <a:latin typeface="Arial"/>
              </a:rPr>
              <a:t>Step 5 -   Develop and implement IT system</a:t>
            </a:r>
          </a:p>
          <a:p>
            <a:pPr>
              <a:buNone/>
            </a:pPr>
            <a:r>
              <a:rPr lang="en-US" sz="2800" b="1" dirty="0" smtClean="0">
                <a:ln/>
                <a:latin typeface="Arial"/>
              </a:rPr>
              <a:t>Step 6</a:t>
            </a:r>
            <a:r>
              <a:rPr lang="en-US" b="1" dirty="0" smtClean="0">
                <a:ln/>
                <a:latin typeface="Arial"/>
              </a:rPr>
              <a:t> - Operate and sustain</a:t>
            </a:r>
          </a:p>
          <a:p>
            <a:pPr>
              <a:buNone/>
            </a:pPr>
            <a:endParaRPr lang="en-US" b="1" dirty="0" smtClean="0">
              <a:ln/>
              <a:latin typeface="Arial"/>
            </a:endParaRPr>
          </a:p>
          <a:p>
            <a:pPr>
              <a:buNone/>
            </a:pPr>
            <a:endParaRPr lang="en-US" dirty="0" smtClean="0">
              <a:ln/>
              <a:latin typeface="Arial"/>
            </a:endParaRPr>
          </a:p>
          <a:p>
            <a:pPr>
              <a:buNone/>
            </a:pPr>
            <a:endParaRPr lang="en-US" b="1" dirty="0" smtClean="0">
              <a:ln/>
              <a:solidFill>
                <a:schemeClr val="tx2"/>
              </a:solidFill>
              <a:latin typeface="Arial"/>
            </a:endParaRPr>
          </a:p>
          <a:p>
            <a:pPr>
              <a:buNone/>
            </a:pPr>
            <a:endParaRPr lang="en-US" b="1" dirty="0" smtClean="0">
              <a:ln/>
              <a:solidFill>
                <a:schemeClr val="tx2"/>
              </a:solidFill>
              <a:latin typeface="Arial"/>
            </a:endParaRPr>
          </a:p>
          <a:p>
            <a:pPr>
              <a:buNone/>
            </a:pPr>
            <a:endParaRPr lang="en-US" dirty="0" smtClean="0">
              <a:ln/>
              <a:solidFill>
                <a:schemeClr val="bg2"/>
              </a:solidFill>
              <a:latin typeface="Arial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  <a:noFill/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>
              <a:defRPr/>
            </a:pPr>
            <a:r>
              <a:rPr lang="en-US" sz="3600" b="1" dirty="0" smtClean="0">
                <a:solidFill>
                  <a:srgbClr val="C00000"/>
                </a:solidFill>
              </a:rPr>
              <a:t>Identifying the need to do GPR</a:t>
            </a:r>
            <a:br>
              <a:rPr lang="en-US" sz="3600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e-Governance Project Lifecycle (</a:t>
            </a:r>
            <a:r>
              <a:rPr lang="en-US" sz="3600" b="1" dirty="0" err="1" smtClean="0">
                <a:solidFill>
                  <a:srgbClr val="C00000"/>
                </a:solidFill>
              </a:rPr>
              <a:t>eGLC</a:t>
            </a:r>
            <a:r>
              <a:rPr lang="en-US" sz="3600" b="1" dirty="0" smtClean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" y="5029200"/>
            <a:ext cx="91440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622" tIns="65311" rIns="130622" bIns="65311" rtlCol="0" anchor="ctr"/>
          <a:lstStyle/>
          <a:p>
            <a:pPr algn="ctr"/>
            <a:r>
              <a:rPr lang="en-US" sz="2800" b="1" dirty="0" smtClean="0"/>
              <a:t>Project Management Office/Unit</a:t>
            </a:r>
          </a:p>
          <a:p>
            <a:pPr algn="ctr"/>
            <a:r>
              <a:rPr lang="en-US" sz="2800" b="1" dirty="0" smtClean="0"/>
              <a:t>Change Management and Communications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n/>
                <a:solidFill>
                  <a:srgbClr val="C00000"/>
                </a:solidFill>
                <a:latin typeface="Arial"/>
              </a:rPr>
              <a:t>E-Governance Strategy Development</a:t>
            </a:r>
            <a:br>
              <a:rPr lang="en-US" sz="3600" b="1" dirty="0" smtClean="0">
                <a:ln/>
                <a:solidFill>
                  <a:srgbClr val="C00000"/>
                </a:solidFill>
                <a:latin typeface="Arial"/>
              </a:rPr>
            </a:b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Needs Assessment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Define clear vision &amp; objectives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Prioritization of services and projects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Incorporate domestic and global learnings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Identify institutional structures &amp; capacities for implementation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Define funding requirements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Define monitoring and evaluation approach…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ln/>
                <a:latin typeface="Arial"/>
              </a:rPr>
              <a:t/>
            </a:r>
            <a:br>
              <a:rPr lang="en-US" sz="3200" b="1" dirty="0" smtClean="0">
                <a:ln/>
                <a:latin typeface="Arial"/>
              </a:rPr>
            </a:br>
            <a:r>
              <a:rPr lang="en-US" sz="3600" b="1" dirty="0" smtClean="0">
                <a:ln/>
                <a:solidFill>
                  <a:srgbClr val="C00000"/>
                </a:solidFill>
                <a:latin typeface="Arial"/>
              </a:rPr>
              <a:t>Current State Assessment</a:t>
            </a:r>
            <a:br>
              <a:rPr lang="en-US" sz="3600" b="1" dirty="0" smtClean="0">
                <a:ln/>
                <a:solidFill>
                  <a:srgbClr val="C00000"/>
                </a:solidFill>
                <a:latin typeface="Arial"/>
              </a:rPr>
            </a:b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lnSpcReduction="10000"/>
          </a:bodyPr>
          <a:lstStyle/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rgbClr val="00B050"/>
                </a:solidFill>
              </a:rPr>
              <a:t>Critical assessment of current business processes and pain areas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rgbClr val="00B050"/>
                </a:solidFill>
              </a:rPr>
              <a:t>Best practices in similar environments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rgbClr val="00B050"/>
                </a:solidFill>
              </a:rPr>
              <a:t>Assess legal framework and current limitations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rgbClr val="00B050"/>
                </a:solidFill>
              </a:rPr>
              <a:t>Assess current ICT systems and their ability to support future plans</a:t>
            </a:r>
          </a:p>
          <a:p>
            <a:pPr>
              <a:spcBef>
                <a:spcPts val="857"/>
              </a:spcBef>
              <a:spcAft>
                <a:spcPts val="857"/>
              </a:spcAft>
            </a:pPr>
            <a:r>
              <a:rPr lang="en-US" b="1" dirty="0" smtClean="0">
                <a:solidFill>
                  <a:srgbClr val="00B050"/>
                </a:solidFill>
              </a:rPr>
              <a:t>Assessment of current capacities at all levels and their preparedness for e-governance..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393</TotalTime>
  <Words>2634</Words>
  <Application>Microsoft Office PowerPoint</Application>
  <PresentationFormat>On-screen Show (4:3)</PresentationFormat>
  <Paragraphs>389</Paragraphs>
  <Slides>50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Government Process Re-engineering</vt:lpstr>
      <vt:lpstr>Slide 2</vt:lpstr>
      <vt:lpstr>The Definition of Business Process Re-engineering  - BPR</vt:lpstr>
      <vt:lpstr>The imperative of GPR in e-Governance</vt:lpstr>
      <vt:lpstr>Why Organizations do GPR/BPR ?</vt:lpstr>
      <vt:lpstr> Some reported problems  in Government Services </vt:lpstr>
      <vt:lpstr>Identifying the need to do GPR e-Governance Project Lifecycle (eGLC)</vt:lpstr>
      <vt:lpstr>E-Governance Strategy Development </vt:lpstr>
      <vt:lpstr> Current State Assessment </vt:lpstr>
      <vt:lpstr> Future State Definition </vt:lpstr>
      <vt:lpstr> Implementation approach and sourcing </vt:lpstr>
      <vt:lpstr>Develop and Implement IT system</vt:lpstr>
      <vt:lpstr> Operate and sustain </vt:lpstr>
      <vt:lpstr>Framework for GPR</vt:lpstr>
      <vt:lpstr>Approach to GPR</vt:lpstr>
      <vt:lpstr>   Problem Identification and  Definition </vt:lpstr>
      <vt:lpstr>Define vision and objectives for GPR </vt:lpstr>
      <vt:lpstr>Process Study and Documentation</vt:lpstr>
      <vt:lpstr>Process Analysis </vt:lpstr>
      <vt:lpstr> Process Reengineering &amp; Defining To-be processes </vt:lpstr>
      <vt:lpstr>Process Implementation  / IT enablement &amp; Validation</vt:lpstr>
      <vt:lpstr>BPR/GPR Success Stories</vt:lpstr>
      <vt:lpstr>BPR/GPR Success Stories  </vt:lpstr>
      <vt:lpstr>BPR/GPR Success Stories  </vt:lpstr>
      <vt:lpstr>BPR/GPR success stories   </vt:lpstr>
      <vt:lpstr>BPR/GPR Success Stories</vt:lpstr>
      <vt:lpstr>Problems with the Passport Process</vt:lpstr>
      <vt:lpstr>BPR/GPR Success Stories</vt:lpstr>
      <vt:lpstr>BPR/GPR Success Stories</vt:lpstr>
      <vt:lpstr>BPR/GPR Success Stories</vt:lpstr>
      <vt:lpstr> Some indicators of the dramatic improvement     (Source: www.passportindia.gov.in)  </vt:lpstr>
      <vt:lpstr>How do we go about GPR step by step ?</vt:lpstr>
      <vt:lpstr>How are the problems or needs identified?</vt:lpstr>
      <vt:lpstr> How do we get inputs from citizen experience?   </vt:lpstr>
      <vt:lpstr>  Need for proactive methods for  problem identification </vt:lpstr>
      <vt:lpstr> Need for proactive methods for  problem identification </vt:lpstr>
      <vt:lpstr> Need for proactive methods for  problem identification </vt:lpstr>
      <vt:lpstr>Need for proactive methods for  problem identification</vt:lpstr>
      <vt:lpstr>Slide 39</vt:lpstr>
      <vt:lpstr>Need for identifying or defining the ‘problem’ right</vt:lpstr>
      <vt:lpstr>Common challenges with Needs/Problems reported/identified..</vt:lpstr>
      <vt:lpstr>Understanding Problem Statements</vt:lpstr>
      <vt:lpstr>Understanding Problem Statements</vt:lpstr>
      <vt:lpstr>So what makes a good Problem Statement?</vt:lpstr>
      <vt:lpstr>So how do you write good Problem Statements?</vt:lpstr>
      <vt:lpstr>When are the Problems identified in e-Governance Project Lifecycle?</vt:lpstr>
      <vt:lpstr>Slide 47</vt:lpstr>
      <vt:lpstr>  Example in Government – Ministry of Corporate Affairs (MCA) – Project  MCA 21 </vt:lpstr>
      <vt:lpstr>Example  Project MCA 21</vt:lpstr>
      <vt:lpstr>End of Session</vt:lpstr>
    </vt:vector>
  </TitlesOfParts>
  <Company>SSA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Saptarshi Sanyal</dc:creator>
  <cp:lastModifiedBy>Saptarshi Sanyal</cp:lastModifiedBy>
  <cp:revision>7</cp:revision>
  <dcterms:created xsi:type="dcterms:W3CDTF">2013-09-14T12:09:44Z</dcterms:created>
  <dcterms:modified xsi:type="dcterms:W3CDTF">2013-09-15T10:43:32Z</dcterms:modified>
</cp:coreProperties>
</file>